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8" r:id="rId2"/>
    <p:sldId id="718" r:id="rId3"/>
    <p:sldId id="261" r:id="rId4"/>
    <p:sldId id="716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664" r:id="rId13"/>
    <p:sldId id="665" r:id="rId14"/>
    <p:sldId id="713" r:id="rId15"/>
    <p:sldId id="712" r:id="rId16"/>
    <p:sldId id="285" r:id="rId17"/>
    <p:sldId id="288" r:id="rId18"/>
    <p:sldId id="668" r:id="rId19"/>
    <p:sldId id="669" r:id="rId20"/>
    <p:sldId id="672" r:id="rId21"/>
    <p:sldId id="673" r:id="rId22"/>
    <p:sldId id="674" r:id="rId23"/>
    <p:sldId id="675" r:id="rId24"/>
    <p:sldId id="677" r:id="rId25"/>
    <p:sldId id="678" r:id="rId26"/>
    <p:sldId id="679" r:id="rId27"/>
    <p:sldId id="680" r:id="rId28"/>
    <p:sldId id="303" r:id="rId29"/>
    <p:sldId id="274" r:id="rId30"/>
    <p:sldId id="275" r:id="rId31"/>
    <p:sldId id="295" r:id="rId32"/>
    <p:sldId id="302" r:id="rId33"/>
    <p:sldId id="715" r:id="rId34"/>
    <p:sldId id="717" r:id="rId35"/>
    <p:sldId id="307" r:id="rId3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1pPr>
    <a:lvl2pPr marL="452438" indent="1588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2pPr>
    <a:lvl3pPr marL="909638" indent="1588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3pPr>
    <a:lvl4pPr marL="1366838" indent="1588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4pPr>
    <a:lvl5pPr marL="1824038" indent="1588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3300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7" autoAdjust="0"/>
    <p:restoredTop sz="82861" autoAdjust="0"/>
  </p:normalViewPr>
  <p:slideViewPr>
    <p:cSldViewPr snapToGrid="0">
      <p:cViewPr varScale="1">
        <p:scale>
          <a:sx n="53" d="100"/>
          <a:sy n="53" d="100"/>
        </p:scale>
        <p:origin x="59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884F8-D6AC-45F6-B5AF-13BC4104D4FE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183AD-824D-4677-AF33-0A5D1DBDC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46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2016</a:t>
            </a:r>
            <a:r>
              <a:rPr lang="zh-CN" altLang="en-US" dirty="0"/>
              <a:t>年营收</a:t>
            </a:r>
            <a:r>
              <a:rPr lang="en-US" altLang="zh-CN" dirty="0"/>
              <a:t>6</a:t>
            </a:r>
            <a:r>
              <a:rPr lang="zh-CN" altLang="en-US" dirty="0"/>
              <a:t>亿美元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183AD-824D-4677-AF33-0A5D1DBDC5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87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6">
            <a:extLst>
              <a:ext uri="{FF2B5EF4-FFF2-40B4-BE49-F238E27FC236}">
                <a16:creationId xmlns:a16="http://schemas.microsoft.com/office/drawing/2014/main" id="{904B3A15-4788-41FE-84FE-A4B1466C47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090963-3CD2-4BEB-8141-25D9C5F65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56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6">
            <a:extLst>
              <a:ext uri="{FF2B5EF4-FFF2-40B4-BE49-F238E27FC236}">
                <a16:creationId xmlns:a16="http://schemas.microsoft.com/office/drawing/2014/main" id="{454EBFCD-8060-45A5-B96F-6C64859809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090963-3CD2-4BEB-8141-25D9C5F65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4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69762"/>
            <a:ext cx="10972800" cy="5620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95083"/>
            <a:ext cx="10972800" cy="51310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36">
            <a:extLst>
              <a:ext uri="{FF2B5EF4-FFF2-40B4-BE49-F238E27FC236}">
                <a16:creationId xmlns:a16="http://schemas.microsoft.com/office/drawing/2014/main" id="{1BC5825A-6F54-4D57-AED1-DEBA3DA2F90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090963-3CD2-4BEB-8141-25D9C5F65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01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6">
            <a:extLst>
              <a:ext uri="{FF2B5EF4-FFF2-40B4-BE49-F238E27FC236}">
                <a16:creationId xmlns:a16="http://schemas.microsoft.com/office/drawing/2014/main" id="{8527FC76-929D-4BCC-AA2E-E802D1F0AB3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090963-3CD2-4BEB-8141-25D9C5F65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5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57386"/>
            <a:ext cx="10972800" cy="4571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23365"/>
            <a:ext cx="10972800" cy="52027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36">
            <a:extLst>
              <a:ext uri="{FF2B5EF4-FFF2-40B4-BE49-F238E27FC236}">
                <a16:creationId xmlns:a16="http://schemas.microsoft.com/office/drawing/2014/main" id="{28B5E310-7D3C-4488-96D7-EAFF328D3DE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090963-3CD2-4BEB-8141-25D9C5F65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23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内容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>
            <a:extLst>
              <a:ext uri="{FF2B5EF4-FFF2-40B4-BE49-F238E27FC236}">
                <a16:creationId xmlns:a16="http://schemas.microsoft.com/office/drawing/2014/main" id="{DF0AD867-065F-4AFC-8F89-FB1A410245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US" sz="180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293A7AA-B958-40D4-8949-23A0E7D6E010}"/>
              </a:ext>
            </a:extLst>
          </p:cNvPr>
          <p:cNvSpPr/>
          <p:nvPr/>
        </p:nvSpPr>
        <p:spPr>
          <a:xfrm>
            <a:off x="9347200" y="150814"/>
            <a:ext cx="2641600" cy="6556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US" sz="1800"/>
          </a:p>
        </p:txBody>
      </p:sp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92155FFC-1FDB-44CA-8F8E-05B385AA1581}"/>
              </a:ext>
            </a:extLst>
          </p:cNvPr>
          <p:cNvSpPr/>
          <p:nvPr/>
        </p:nvSpPr>
        <p:spPr>
          <a:xfrm>
            <a:off x="203200" y="152400"/>
            <a:ext cx="89408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304801"/>
            <a:ext cx="7823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46336" y="2130552"/>
            <a:ext cx="2231136" cy="2816352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9546336" y="457200"/>
            <a:ext cx="2234213" cy="1673352"/>
          </a:xfrm>
          <a:prstGeom prst="rect">
            <a:avLst/>
          </a:prstGeo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D2B83F67-EA37-4898-B37B-58B542158B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844800" cy="274638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50000"/>
              </a:spcBef>
              <a:defRPr/>
            </a:lvl1pPr>
          </a:lstStyle>
          <a:p>
            <a:fld id="{8C27B3A6-8FDA-48AA-9F21-C2D7C1CAF834}" type="datetime1">
              <a:rPr lang="en-US" smtClean="0"/>
              <a:t>2/21/2020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88E8F1A-0CC9-4D7F-A451-970556139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00" y="6356350"/>
            <a:ext cx="4470400" cy="274638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50000"/>
              </a:spcBef>
              <a:defRPr/>
            </a:lvl1pPr>
          </a:lstStyle>
          <a:p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007841E-5143-4FF9-B6BE-638046BD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fld id="{B2090963-3CD2-4BEB-8141-25D9C5F65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08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FC47-F0A0-450F-862B-8D876FCAA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474B6-7FC7-4AE7-A8B3-8DF6A12E2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A70D2-913B-4B62-AC68-817050881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E6AE2D-E8FD-490D-BF96-6801B2FDE291}" type="datetime1">
              <a:rPr lang="en-US" smtClean="0"/>
              <a:pPr/>
              <a:t>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14229-D548-441D-A5CD-D3990DD50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13D32-7FD2-4039-9447-6F4A6E04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B68F6E0-A51D-48D6-8CE9-F50A1D2C5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677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66A8C55-42E9-4683-A1C1-486C63254C61}"/>
              </a:ext>
            </a:extLst>
          </p:cNvPr>
          <p:cNvCxnSpPr/>
          <p:nvPr/>
        </p:nvCxnSpPr>
        <p:spPr bwMode="auto">
          <a:xfrm>
            <a:off x="0" y="765175"/>
            <a:ext cx="12192000" cy="0"/>
          </a:xfrm>
          <a:prstGeom prst="lin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 w="28575" cap="flat" cmpd="sng" algn="ctr">
            <a:solidFill>
              <a:srgbClr val="163EE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36">
            <a:extLst>
              <a:ext uri="{FF2B5EF4-FFF2-40B4-BE49-F238E27FC236}">
                <a16:creationId xmlns:a16="http://schemas.microsoft.com/office/drawing/2014/main" id="{2059660B-3E02-460B-80D9-88D9095706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48684" y="6524625"/>
            <a:ext cx="1439333" cy="2619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1"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2090963-3CD2-4BEB-8141-25D9C5F657DF}" type="slidenum">
              <a:rPr lang="en-US" smtClean="0"/>
              <a:t>‹#›</a:t>
            </a:fld>
            <a:endParaRPr lang="en-US"/>
          </a:p>
        </p:txBody>
      </p:sp>
      <p:sp>
        <p:nvSpPr>
          <p:cNvPr id="1030" name="TextBox 7">
            <a:extLst>
              <a:ext uri="{FF2B5EF4-FFF2-40B4-BE49-F238E27FC236}">
                <a16:creationId xmlns:a16="http://schemas.microsoft.com/office/drawing/2014/main" id="{277A6CC7-3C2D-4049-AE40-969046C46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8934" y="6528713"/>
            <a:ext cx="452331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1200" b="1" dirty="0">
                <a:solidFill>
                  <a:srgbClr val="163EE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工程计算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827434D-5741-4FF1-902E-4A513B0119B5}"/>
              </a:ext>
            </a:extLst>
          </p:cNvPr>
          <p:cNvCxnSpPr/>
          <p:nvPr/>
        </p:nvCxnSpPr>
        <p:spPr bwMode="auto">
          <a:xfrm>
            <a:off x="0" y="6381750"/>
            <a:ext cx="12192000" cy="0"/>
          </a:xfrm>
          <a:prstGeom prst="lin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978C4E7-1BD5-4514-A603-8EDA41A4A78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382250" y="6413938"/>
            <a:ext cx="1597429" cy="44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001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005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01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01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38138" indent="-33813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38188" indent="-2809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38238" indent="-2238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595438" indent="-223838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2638" indent="-223838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3515" indent="-228501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0515" indent="-228501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7518" indent="-228501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4520" indent="-228501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1" algn="l" defTabSz="914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05" algn="l" defTabSz="914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10" algn="l" defTabSz="914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10" algn="l" defTabSz="914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12" algn="l" defTabSz="914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13" algn="l" defTabSz="914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16" algn="l" defTabSz="914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19" algn="l" defTabSz="914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labsky.com/" TargetMode="External"/><Relationship Id="rId2" Type="http://schemas.openxmlformats.org/officeDocument/2006/relationships/hyperlink" Target="https://www.ilovematlab.cn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lab.mathworks.com/" TargetMode="External"/><Relationship Id="rId2" Type="http://schemas.openxmlformats.org/officeDocument/2006/relationships/hyperlink" Target="https://vpn.bupt.edu.cn/global-protect/login.es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4B50-90C2-4163-B178-60F4935400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工程计算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49F3D-064E-482C-A72F-B8307D73E9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Computing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5768B-804D-41C2-9002-BBD438AF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8F6E0-A51D-48D6-8CE9-F50A1D2C513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462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659837-59BE-4AEF-BF91-368B7903B3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MATLAB</a:t>
            </a:r>
            <a:r>
              <a:rPr lang="zh-CN" altLang="en-US" dirty="0"/>
              <a:t>概述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F9C0601-3E68-4F68-A473-3FCCF163B9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5AF51-FCFE-4F37-955E-999AD72A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0963-3CD2-4BEB-8141-25D9C5F657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37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88D20765-3DD7-4AEC-BAC1-098F51C9D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b="1" dirty="0" err="1">
                <a:latin typeface="Times New Roman" pitchFamily="18" charset="0"/>
                <a:ea typeface="楷体_GB2312" pitchFamily="49" charset="-122"/>
              </a:rPr>
              <a:t>Matlab</a:t>
            </a:r>
            <a:r>
              <a:rPr lang="zh-CN" altLang="en-US" b="1" dirty="0">
                <a:latin typeface="Times New Roman" pitchFamily="18" charset="0"/>
                <a:ea typeface="楷体_GB2312" pitchFamily="49" charset="-122"/>
              </a:rPr>
              <a:t>概述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FD6376D-16AF-4619-B678-C712FDD24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 err="1"/>
              <a:t>Matlab</a:t>
            </a:r>
            <a:r>
              <a:rPr lang="zh-CN" altLang="en-US" dirty="0">
                <a:latin typeface="Arial Unicode MS" pitchFamily="34" charset="-122"/>
              </a:rPr>
              <a:t>简介</a:t>
            </a:r>
            <a:r>
              <a:rPr lang="zh-CN" altLang="en-US" dirty="0"/>
              <a:t> </a:t>
            </a:r>
          </a:p>
          <a:p>
            <a:pPr eaLnBrk="1" hangingPunct="1">
              <a:buFontTx/>
              <a:buNone/>
            </a:pP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 err="1"/>
              <a:t>Matlab</a:t>
            </a:r>
            <a:r>
              <a:rPr lang="zh-CN" altLang="en-US" dirty="0">
                <a:latin typeface="Arial Unicode MS" pitchFamily="34" charset="-122"/>
              </a:rPr>
              <a:t>的工作环境</a:t>
            </a:r>
            <a:r>
              <a:rPr lang="zh-CN" altLang="en-US" dirty="0"/>
              <a:t> </a:t>
            </a:r>
          </a:p>
          <a:p>
            <a:pPr eaLnBrk="1" hangingPunct="1">
              <a:buFontTx/>
              <a:buNone/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 err="1"/>
              <a:t>Matlab</a:t>
            </a:r>
            <a:r>
              <a:rPr lang="zh-CN" altLang="en-US" dirty="0">
                <a:latin typeface="Arial Unicode MS" pitchFamily="34" charset="-122"/>
              </a:rPr>
              <a:t>帮助系统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>
            <a:extLst>
              <a:ext uri="{FF2B5EF4-FFF2-40B4-BE49-F238E27FC236}">
                <a16:creationId xmlns:a16="http://schemas.microsoft.com/office/drawing/2014/main" id="{1442E596-CF51-4923-BD83-C99DEC8B54F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752600" y="0"/>
            <a:ext cx="7848600" cy="838200"/>
          </a:xfrm>
          <a:effectLst>
            <a:outerShdw dist="35921" dir="2700000" algn="ctr" rotWithShape="0">
              <a:schemeClr val="tx2"/>
            </a:outerShdw>
          </a:effectLst>
        </p:spPr>
        <p:txBody>
          <a:bodyPr/>
          <a:lstStyle/>
          <a:p>
            <a:pPr algn="l" eaLnBrk="1" hangingPunct="1">
              <a:defRPr/>
            </a:pPr>
            <a:r>
              <a:rPr lang="en-US" altLang="zh-CN" sz="4800" dirty="0"/>
              <a:t>1.1  MATLAB</a:t>
            </a:r>
            <a:r>
              <a:rPr lang="zh-CN" altLang="en-US" sz="4800" dirty="0"/>
              <a:t>简介</a:t>
            </a:r>
            <a:r>
              <a:rPr lang="en-US" altLang="zh-CN" sz="4800" dirty="0"/>
              <a:t>-</a:t>
            </a:r>
            <a:r>
              <a:rPr lang="zh-CN" altLang="en-US" sz="4800" dirty="0"/>
              <a:t>发展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26F4987D-7782-41FC-9BE3-23FDDFAE8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211" y="1186636"/>
            <a:ext cx="6846887" cy="1628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1970</a:t>
            </a:r>
            <a:r>
              <a:rPr lang="zh-CN" altLang="en-US" sz="2400" b="1" dirty="0">
                <a:latin typeface="Times New Roman" panose="02020603050405020304" pitchFamily="18" charset="0"/>
              </a:rPr>
              <a:t>年代中期 ，</a:t>
            </a:r>
            <a:r>
              <a:rPr lang="en-US" altLang="zh-CN" sz="2400" b="1" dirty="0">
                <a:latin typeface="Times New Roman" panose="02020603050405020304" pitchFamily="18" charset="0"/>
              </a:rPr>
              <a:t>Cleve 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Moler</a:t>
            </a:r>
            <a:r>
              <a:rPr lang="zh-CN" altLang="en-US" sz="2400" b="1" dirty="0">
                <a:latin typeface="Times New Roman" panose="02020603050405020304" pitchFamily="18" charset="0"/>
              </a:rPr>
              <a:t>博士开发了 ：</a:t>
            </a:r>
          </a:p>
          <a:p>
            <a:pPr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             </a:t>
            </a:r>
            <a:r>
              <a:rPr lang="en-US" altLang="zh-CN" sz="2400" i="1" dirty="0">
                <a:latin typeface="Times New Roman" panose="02020603050405020304" pitchFamily="18" charset="0"/>
              </a:rPr>
              <a:t>EISPACK</a:t>
            </a:r>
            <a:r>
              <a:rPr lang="zh-CN" altLang="en-US" sz="2400" i="1" dirty="0">
                <a:latin typeface="Times New Roman" panose="02020603050405020304" pitchFamily="18" charset="0"/>
              </a:rPr>
              <a:t>（特征值求解的程序库）</a:t>
            </a:r>
          </a:p>
          <a:p>
            <a:pPr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i="1" dirty="0">
                <a:latin typeface="Times New Roman" panose="02020603050405020304" pitchFamily="18" charset="0"/>
              </a:rPr>
              <a:t>             </a:t>
            </a:r>
            <a:r>
              <a:rPr lang="en-US" altLang="zh-CN" sz="2400" i="1" dirty="0">
                <a:latin typeface="Times New Roman" panose="02020603050405020304" pitchFamily="18" charset="0"/>
              </a:rPr>
              <a:t>LINPACK</a:t>
            </a:r>
            <a:r>
              <a:rPr lang="zh-CN" altLang="en-US" sz="2400" i="1" dirty="0">
                <a:latin typeface="Times New Roman" panose="02020603050405020304" pitchFamily="18" charset="0"/>
              </a:rPr>
              <a:t>（解线性方程的程序库 ）</a:t>
            </a:r>
            <a:r>
              <a:rPr lang="zh-CN" altLang="en-US" sz="3200" b="1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517124" name="Text Box 4">
            <a:extLst>
              <a:ext uri="{FF2B5EF4-FFF2-40B4-BE49-F238E27FC236}">
                <a16:creationId xmlns:a16="http://schemas.microsoft.com/office/drawing/2014/main" id="{6548FE8A-7822-4254-A968-4F3AEF326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211" y="3248062"/>
            <a:ext cx="9284739" cy="151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1970</a:t>
            </a:r>
            <a:r>
              <a:rPr lang="zh-CN" altLang="en-US" sz="2400" b="1" dirty="0">
                <a:latin typeface="Arial Unicode MS" pitchFamily="34" charset="-122"/>
              </a:rPr>
              <a:t>年代后期，</a:t>
            </a:r>
            <a:r>
              <a:rPr lang="zh-CN" altLang="en-US" sz="2400" b="1" dirty="0">
                <a:latin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</a:rPr>
              <a:t>Cleve 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Moler</a:t>
            </a:r>
            <a:r>
              <a:rPr lang="zh-CN" altLang="en-US" sz="2400" b="1" dirty="0">
                <a:latin typeface="Arial Unicode MS" pitchFamily="34" charset="-122"/>
              </a:rPr>
              <a:t>编写接口程序</a:t>
            </a:r>
            <a:r>
              <a:rPr lang="zh-CN" altLang="en-US" sz="2400" b="1" dirty="0">
                <a:latin typeface="Times New Roman" panose="02020603050405020304" pitchFamily="18" charset="0"/>
              </a:rPr>
              <a:t> ：</a:t>
            </a:r>
            <a:r>
              <a:rPr lang="en-US" altLang="zh-CN" sz="2400" b="1" dirty="0">
                <a:latin typeface="Times New Roman" panose="02020603050405020304" pitchFamily="18" charset="0"/>
              </a:rPr>
              <a:t>MATLAB,</a:t>
            </a:r>
            <a:r>
              <a:rPr lang="zh-CN" altLang="en-US" sz="2400" b="1" dirty="0">
                <a:latin typeface="Arial Unicode MS" pitchFamily="34" charset="-122"/>
              </a:rPr>
              <a:t>即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MATrix</a:t>
            </a:r>
            <a:r>
              <a:rPr lang="zh-CN" altLang="en-US" sz="2400" b="1" dirty="0">
                <a:latin typeface="Arial Unicode MS" pitchFamily="34" charset="-122"/>
              </a:rPr>
              <a:t>和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LABoratory</a:t>
            </a:r>
            <a:r>
              <a:rPr lang="zh-CN" altLang="en-US" sz="2400" b="1" dirty="0">
                <a:latin typeface="Arial Unicode MS" pitchFamily="34" charset="-122"/>
              </a:rPr>
              <a:t>前</a:t>
            </a:r>
            <a:r>
              <a:rPr lang="en-US" altLang="zh-CN" sz="2400" b="1" dirty="0"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Arial Unicode MS" pitchFamily="34" charset="-122"/>
              </a:rPr>
              <a:t>个字母的组合，是</a:t>
            </a:r>
            <a:r>
              <a:rPr lang="zh-CN" altLang="en-US" sz="2400" b="1" dirty="0">
                <a:latin typeface="Times New Roman" panose="02020603050405020304" pitchFamily="18" charset="0"/>
              </a:rPr>
              <a:t>“</a:t>
            </a:r>
            <a:r>
              <a:rPr lang="zh-CN" altLang="en-US" sz="2400" b="1" dirty="0">
                <a:latin typeface="Arial Unicode MS" pitchFamily="34" charset="-122"/>
              </a:rPr>
              <a:t>矩阵实验室</a:t>
            </a:r>
            <a:r>
              <a:rPr lang="zh-CN" altLang="en-US" sz="2400" b="1" dirty="0">
                <a:latin typeface="Times New Roman" panose="02020603050405020304" pitchFamily="18" charset="0"/>
              </a:rPr>
              <a:t>”</a:t>
            </a:r>
            <a:r>
              <a:rPr lang="zh-CN" altLang="en-US" sz="2400" b="1" dirty="0">
                <a:latin typeface="Arial Unicode MS" pitchFamily="34" charset="-122"/>
              </a:rPr>
              <a:t>的缩写，它是一种以矩阵运算为基础的交互式程序语言。</a:t>
            </a:r>
            <a:r>
              <a:rPr lang="zh-CN" altLang="en-US" sz="2400" b="1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517126" name="Text Box 6">
            <a:extLst>
              <a:ext uri="{FF2B5EF4-FFF2-40B4-BE49-F238E27FC236}">
                <a16:creationId xmlns:a16="http://schemas.microsoft.com/office/drawing/2014/main" id="{565CA79C-BEEF-498C-AF20-687D39545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211" y="4675699"/>
            <a:ext cx="9379334" cy="52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1983</a:t>
            </a:r>
            <a:r>
              <a:rPr lang="zh-CN" altLang="en-US" sz="2400" b="1" dirty="0">
                <a:latin typeface="Times New Roman" panose="02020603050405020304" pitchFamily="18" charset="0"/>
              </a:rPr>
              <a:t>年春，</a:t>
            </a:r>
            <a:r>
              <a:rPr lang="en-US" altLang="zh-CN" sz="2400" b="1" dirty="0">
                <a:latin typeface="Times New Roman" panose="02020603050405020304" pitchFamily="18" charset="0"/>
              </a:rPr>
              <a:t>Steve Banger</a:t>
            </a:r>
            <a:r>
              <a:rPr lang="zh-CN" altLang="en-US" sz="2400" b="1" dirty="0">
                <a:latin typeface="Times New Roman" panose="02020603050405020304" pitchFamily="18" charset="0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</a:rPr>
              <a:t>John Little</a:t>
            </a:r>
            <a:r>
              <a:rPr lang="zh-CN" altLang="en-US" sz="2400" b="1" dirty="0">
                <a:latin typeface="Times New Roman" panose="02020603050405020304" pitchFamily="18" charset="0"/>
              </a:rPr>
              <a:t>用</a:t>
            </a:r>
            <a:r>
              <a:rPr lang="en-US" altLang="zh-CN" sz="2400" b="1" dirty="0">
                <a:latin typeface="Times New Roman" panose="02020603050405020304" pitchFamily="18" charset="0"/>
              </a:rPr>
              <a:t>C</a:t>
            </a:r>
            <a:r>
              <a:rPr lang="zh-CN" altLang="en-US" sz="2400" b="1" dirty="0">
                <a:latin typeface="Times New Roman" panose="02020603050405020304" pitchFamily="18" charset="0"/>
              </a:rPr>
              <a:t>语言重写了</a:t>
            </a:r>
            <a:r>
              <a:rPr lang="en-US" altLang="zh-CN" sz="2400" b="1" dirty="0">
                <a:latin typeface="Times New Roman" panose="02020603050405020304" pitchFamily="18" charset="0"/>
              </a:rPr>
              <a:t>MATLAB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517127" name="Text Box 7">
            <a:extLst>
              <a:ext uri="{FF2B5EF4-FFF2-40B4-BE49-F238E27FC236}">
                <a16:creationId xmlns:a16="http://schemas.microsoft.com/office/drawing/2014/main" id="{9F7594A4-B6A6-4828-8AE3-F0FAA5C70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09" y="5007464"/>
            <a:ext cx="9849882" cy="52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1984</a:t>
            </a:r>
            <a:r>
              <a:rPr lang="zh-CN" altLang="en-US" sz="2400" b="1" dirty="0">
                <a:latin typeface="Times New Roman" panose="02020603050405020304" pitchFamily="18" charset="0"/>
              </a:rPr>
              <a:t>年，</a:t>
            </a:r>
            <a:r>
              <a:rPr lang="en-US" altLang="zh-CN" sz="2400" b="1" dirty="0">
                <a:latin typeface="Times New Roman" panose="02020603050405020304" pitchFamily="18" charset="0"/>
              </a:rPr>
              <a:t>John Little</a:t>
            </a:r>
            <a:r>
              <a:rPr lang="zh-CN" altLang="en-US" sz="2400" b="1" dirty="0">
                <a:latin typeface="Times New Roman" panose="02020603050405020304" pitchFamily="18" charset="0"/>
              </a:rPr>
              <a:t>成立了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Mathworks</a:t>
            </a:r>
            <a:r>
              <a:rPr lang="zh-CN" altLang="en-US" sz="2400" b="1" dirty="0">
                <a:latin typeface="Times New Roman" panose="02020603050405020304" pitchFamily="18" charset="0"/>
              </a:rPr>
              <a:t>公司，正式把</a:t>
            </a:r>
            <a:r>
              <a:rPr lang="en-US" altLang="zh-CN" sz="2400" b="1" dirty="0">
                <a:latin typeface="Times New Roman" panose="02020603050405020304" pitchFamily="18" charset="0"/>
              </a:rPr>
              <a:t>MATLAB</a:t>
            </a:r>
            <a:r>
              <a:rPr lang="zh-CN" altLang="en-US" sz="2400" b="1" dirty="0">
                <a:latin typeface="Times New Roman" panose="02020603050405020304" pitchFamily="18" charset="0"/>
              </a:rPr>
              <a:t>推向市场。 </a:t>
            </a:r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2F824EC6-D460-4B06-9830-1D5D521D1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64" r="51052"/>
          <a:stretch/>
        </p:blipFill>
        <p:spPr>
          <a:xfrm>
            <a:off x="7112911" y="860264"/>
            <a:ext cx="3281818" cy="2493946"/>
          </a:xfrm>
          <a:prstGeom prst="rect">
            <a:avLst/>
          </a:prstGeom>
        </p:spPr>
      </p:pic>
      <p:pic>
        <p:nvPicPr>
          <p:cNvPr id="10" name="Picture 2" descr="http://pic.baike.soso.com/ugc/baikepic2/12454/20160808095128-792183512.jpg/300">
            <a:extLst>
              <a:ext uri="{FF2B5EF4-FFF2-40B4-BE49-F238E27FC236}">
                <a16:creationId xmlns:a16="http://schemas.microsoft.com/office/drawing/2014/main" id="{F104C3EC-18A9-4431-AE7E-7619D1B10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514" y="3354210"/>
            <a:ext cx="1502981" cy="210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7">
            <a:extLst>
              <a:ext uri="{FF2B5EF4-FFF2-40B4-BE49-F238E27FC236}">
                <a16:creationId xmlns:a16="http://schemas.microsoft.com/office/drawing/2014/main" id="{E8EC8045-4755-4BD6-B4DE-5176D0585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59" y="5432832"/>
            <a:ext cx="9849882" cy="52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1985</a:t>
            </a:r>
            <a:r>
              <a:rPr lang="zh-CN" altLang="en-US" sz="2400" b="1" dirty="0">
                <a:latin typeface="Times New Roman" panose="02020603050405020304" pitchFamily="18" charset="0"/>
              </a:rPr>
              <a:t>年，</a:t>
            </a:r>
            <a:r>
              <a:rPr lang="en-US" altLang="zh-CN" sz="2400" b="1" dirty="0">
                <a:latin typeface="Times New Roman" panose="02020603050405020304" pitchFamily="18" charset="0"/>
              </a:rPr>
              <a:t>Steve Banger</a:t>
            </a:r>
            <a:r>
              <a:rPr lang="zh-CN" altLang="en-US" sz="2400" b="1" dirty="0">
                <a:latin typeface="Times New Roman" panose="02020603050405020304" pitchFamily="18" charset="0"/>
              </a:rPr>
              <a:t>全职加入。 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1B8B7083-39BC-4137-BE11-AA3EC15B1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19" y="5822881"/>
            <a:ext cx="9849882" cy="52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1989</a:t>
            </a:r>
            <a:r>
              <a:rPr lang="zh-CN" altLang="en-US" sz="2400" b="1" dirty="0">
                <a:latin typeface="Times New Roman" panose="02020603050405020304" pitchFamily="18" charset="0"/>
              </a:rPr>
              <a:t>年，</a:t>
            </a:r>
            <a:r>
              <a:rPr lang="en-US" altLang="zh-CN" sz="2400" b="1" dirty="0">
                <a:latin typeface="Times New Roman" panose="02020603050405020304" pitchFamily="18" charset="0"/>
              </a:rPr>
              <a:t>Cleve</a:t>
            </a:r>
            <a:r>
              <a:rPr lang="zh-CN" altLang="en-US" sz="2400" b="1" dirty="0">
                <a:latin typeface="Times New Roman" panose="02020603050405020304" pitchFamily="18" charset="0"/>
              </a:rPr>
              <a:t> 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Moler</a:t>
            </a:r>
            <a:r>
              <a:rPr lang="zh-CN" altLang="en-US" sz="2400" b="1" dirty="0">
                <a:latin typeface="Times New Roman" panose="02020603050405020304" pitchFamily="18" charset="0"/>
              </a:rPr>
              <a:t>全职加入。 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>
            <a:extLst>
              <a:ext uri="{FF2B5EF4-FFF2-40B4-BE49-F238E27FC236}">
                <a16:creationId xmlns:a16="http://schemas.microsoft.com/office/drawing/2014/main" id="{256D3651-6B47-4957-BBF6-2D08EAC30C8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752600" y="0"/>
            <a:ext cx="7848600" cy="838200"/>
          </a:xfrm>
          <a:effectLst>
            <a:outerShdw dist="35921" dir="2700000" algn="ctr" rotWithShape="0">
              <a:schemeClr val="tx2"/>
            </a:outerShdw>
          </a:effectLst>
        </p:spPr>
        <p:txBody>
          <a:bodyPr/>
          <a:lstStyle/>
          <a:p>
            <a:pPr algn="l" eaLnBrk="1" hangingPunct="1">
              <a:defRPr/>
            </a:pPr>
            <a:r>
              <a:rPr lang="en-US" altLang="zh-CN" sz="4800" dirty="0"/>
              <a:t>1.1  MATLAB</a:t>
            </a:r>
            <a:r>
              <a:rPr lang="zh-CN" altLang="en-US" sz="4800" dirty="0"/>
              <a:t>简介</a:t>
            </a:r>
            <a:r>
              <a:rPr lang="en-US" altLang="zh-CN" sz="4800" dirty="0"/>
              <a:t>-</a:t>
            </a:r>
            <a:r>
              <a:rPr lang="zh-CN" altLang="en-US" sz="4800" dirty="0"/>
              <a:t>发展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45DE1E5A-972E-480A-BE08-27DA9D52F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615" y="902786"/>
            <a:ext cx="8229600" cy="524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MATHWORKS</a:t>
            </a:r>
            <a:r>
              <a:rPr lang="zh-CN" altLang="en-US" sz="2400" b="1" dirty="0">
                <a:latin typeface="Times New Roman" panose="02020603050405020304" pitchFamily="18" charset="0"/>
              </a:rPr>
              <a:t>公司于</a:t>
            </a:r>
            <a:r>
              <a:rPr lang="en-US" altLang="zh-CN" sz="2400" b="1" dirty="0">
                <a:latin typeface="Times New Roman" panose="02020603050405020304" pitchFamily="18" charset="0"/>
              </a:rPr>
              <a:t>1984-1991</a:t>
            </a:r>
            <a:r>
              <a:rPr lang="zh-CN" altLang="en-US" sz="2400" b="1" dirty="0">
                <a:latin typeface="Times New Roman" panose="02020603050405020304" pitchFamily="18" charset="0"/>
              </a:rPr>
              <a:t>年间的成员数量服从</a:t>
            </a: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r>
              <a:rPr lang="en-US" altLang="zh-CN" sz="2400" b="1" baseline="30000" dirty="0">
                <a:latin typeface="Times New Roman" panose="02020603050405020304" pitchFamily="18" charset="0"/>
              </a:rPr>
              <a:t>i</a:t>
            </a:r>
            <a:r>
              <a:rPr lang="zh-CN" altLang="en-US" sz="2400" b="1" dirty="0">
                <a:latin typeface="Times New Roman" panose="02020603050405020304" pitchFamily="18" charset="0"/>
              </a:rPr>
              <a:t>增长。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388CCE-EB44-4C24-BB5D-AF538E3E1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29" y="1611198"/>
            <a:ext cx="4301251" cy="2705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92A2AE-DA0C-496F-A1B0-5E6990805209}"/>
              </a:ext>
            </a:extLst>
          </p:cNvPr>
          <p:cNvSpPr txBox="1"/>
          <p:nvPr/>
        </p:nvSpPr>
        <p:spPr>
          <a:xfrm>
            <a:off x="1091792" y="4487864"/>
            <a:ext cx="209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1987</a:t>
            </a:r>
            <a:r>
              <a:rPr lang="zh-CN" altLang="en-US" dirty="0"/>
              <a:t>年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BBD308-FBE2-40E0-B3ED-7D01FB6D2660}"/>
              </a:ext>
            </a:extLst>
          </p:cNvPr>
          <p:cNvSpPr txBox="1"/>
          <p:nvPr/>
        </p:nvSpPr>
        <p:spPr>
          <a:xfrm>
            <a:off x="5665914" y="4487864"/>
            <a:ext cx="209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1989</a:t>
            </a:r>
            <a:r>
              <a:rPr lang="zh-CN" altLang="en-US" dirty="0"/>
              <a:t>年</a:t>
            </a:r>
            <a:endParaRPr lang="en-US" dirty="0"/>
          </a:p>
        </p:txBody>
      </p:sp>
      <p:pic>
        <p:nvPicPr>
          <p:cNvPr id="70658" name="Picture 2" descr="我们的历史">
            <a:extLst>
              <a:ext uri="{FF2B5EF4-FFF2-40B4-BE49-F238E27FC236}">
                <a16:creationId xmlns:a16="http://schemas.microsoft.com/office/drawing/2014/main" id="{FB5876DB-ED65-499D-A30F-480C3786A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816" y="1612176"/>
            <a:ext cx="3941215" cy="276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F237B0-E613-4254-845A-A61C3D912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018" y="4967119"/>
            <a:ext cx="8001792" cy="1385537"/>
          </a:xfrm>
          <a:prstGeom prst="rect">
            <a:avLst/>
          </a:prstGeom>
        </p:spPr>
      </p:pic>
      <p:pic>
        <p:nvPicPr>
          <p:cNvPr id="70660" name="Picture 4" descr="https://ss1.bdstatic.com/70cFvXSh_Q1YnxGkpoWK1HF6hhy/it/u=1595588765,1782863270&amp;fm=26&amp;gp=0.jpg">
            <a:extLst>
              <a:ext uri="{FF2B5EF4-FFF2-40B4-BE49-F238E27FC236}">
                <a16:creationId xmlns:a16="http://schemas.microsoft.com/office/drawing/2014/main" id="{7D83FF0D-8E2F-40CA-B40F-20E9207FA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21" y="1165069"/>
            <a:ext cx="1003973" cy="100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858D26-2D15-4F6D-92A9-A63307FACCA0}"/>
              </a:ext>
            </a:extLst>
          </p:cNvPr>
          <p:cNvSpPr/>
          <p:nvPr/>
        </p:nvSpPr>
        <p:spPr bwMode="auto">
          <a:xfrm>
            <a:off x="10155494" y="1165069"/>
            <a:ext cx="1721074" cy="1003973"/>
          </a:xfrm>
          <a:prstGeom prst="rect">
            <a:avLst/>
          </a:prstGeom>
          <a:solidFill>
            <a:srgbClr val="00000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AC0FC4-02DC-4DFC-A39C-80A7FA3719FC}"/>
              </a:ext>
            </a:extLst>
          </p:cNvPr>
          <p:cNvSpPr txBox="1"/>
          <p:nvPr/>
        </p:nvSpPr>
        <p:spPr>
          <a:xfrm>
            <a:off x="10155494" y="1214935"/>
            <a:ext cx="17210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n w="12700" cmpd="sng">
                  <a:solidFill>
                    <a:srgbClr val="FFFF00"/>
                  </a:solidFill>
                  <a:prstDash val="solid"/>
                </a:ln>
                <a:solidFill>
                  <a:srgbClr val="FFC000"/>
                </a:solidFill>
              </a:rPr>
              <a:t>理工男的小情趣？</a:t>
            </a:r>
            <a:endParaRPr lang="en-US" sz="2800" b="1" dirty="0">
              <a:ln w="12700" cmpd="sng">
                <a:solidFill>
                  <a:srgbClr val="FFFF00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02AFE-FBD3-4A09-8ADD-5485662F4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MATLAB</a:t>
            </a:r>
            <a:r>
              <a:rPr lang="zh-CN" altLang="en-US" dirty="0"/>
              <a:t>简介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4E7923-0CFF-4F2F-9F94-329B15C83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kern="1200" dirty="0">
                <a:latin typeface="Times New Roman" panose="02020603050405020304" pitchFamily="18" charset="0"/>
                <a:ea typeface="Arial Unicode MS" pitchFamily="34" charset="-122"/>
              </a:rPr>
              <a:t>MathWorks</a:t>
            </a:r>
            <a:r>
              <a:rPr lang="zh-CN" altLang="en-US" b="1" kern="1200" dirty="0">
                <a:latin typeface="Times New Roman" panose="02020603050405020304" pitchFamily="18" charset="0"/>
                <a:ea typeface="Arial Unicode MS" pitchFamily="34" charset="-122"/>
              </a:rPr>
              <a:t>公司出品：</a:t>
            </a:r>
            <a:endParaRPr lang="en-US" altLang="zh-CN" b="1" kern="1200" dirty="0">
              <a:latin typeface="Times New Roman" panose="02020603050405020304" pitchFamily="18" charset="0"/>
              <a:ea typeface="Arial Unicode MS" pitchFamily="34" charset="-122"/>
            </a:endParaRPr>
          </a:p>
          <a:p>
            <a:pPr lvl="1"/>
            <a:r>
              <a:rPr lang="en-US" altLang="zh-CN" i="1" dirty="0">
                <a:solidFill>
                  <a:srgbClr val="FF0000"/>
                </a:solidFill>
              </a:rPr>
              <a:t>MAT</a:t>
            </a:r>
            <a:r>
              <a:rPr lang="en-US" altLang="zh-CN" i="1" dirty="0">
                <a:solidFill>
                  <a:schemeClr val="tx2"/>
                </a:solidFill>
              </a:rPr>
              <a:t>LAB</a:t>
            </a:r>
            <a:r>
              <a:rPr lang="zh-CN" altLang="en-US" dirty="0"/>
              <a:t>：</a:t>
            </a:r>
            <a:r>
              <a:rPr lang="en-US" altLang="zh-CN" i="1" dirty="0">
                <a:solidFill>
                  <a:srgbClr val="FF0000"/>
                </a:solidFill>
              </a:rPr>
              <a:t>Mat</a:t>
            </a:r>
            <a:r>
              <a:rPr lang="en-US" altLang="zh-CN" i="1" dirty="0"/>
              <a:t>rix </a:t>
            </a:r>
            <a:r>
              <a:rPr lang="en-US" altLang="zh-CN" i="1" dirty="0">
                <a:solidFill>
                  <a:schemeClr val="tx2"/>
                </a:solidFill>
              </a:rPr>
              <a:t>Lab</a:t>
            </a:r>
            <a:r>
              <a:rPr lang="en-US" altLang="zh-CN" i="1" dirty="0"/>
              <a:t>oratory</a:t>
            </a:r>
            <a:r>
              <a:rPr lang="zh-CN" altLang="en-US" dirty="0"/>
              <a:t>的简称，文本代码编程与仿真</a:t>
            </a:r>
            <a:endParaRPr lang="en-US" altLang="zh-CN" dirty="0"/>
          </a:p>
          <a:p>
            <a:pPr lvl="1"/>
            <a:r>
              <a:rPr lang="en-US" altLang="zh-CN" b="1" i="1" dirty="0"/>
              <a:t>Simulink</a:t>
            </a:r>
            <a:r>
              <a:rPr lang="zh-CN" altLang="en-US" dirty="0"/>
              <a:t>：图形化编程，系统建模和仿真</a:t>
            </a:r>
            <a:endParaRPr lang="en-US" altLang="zh-CN" dirty="0"/>
          </a:p>
          <a:p>
            <a:pPr lvl="1"/>
            <a:r>
              <a:rPr lang="en-US" altLang="zh-CN" i="1" dirty="0" err="1"/>
              <a:t>Polyspace</a:t>
            </a:r>
            <a:r>
              <a:rPr lang="zh-CN" altLang="en-US" dirty="0"/>
              <a:t>：代码验证和监测</a:t>
            </a:r>
            <a:endParaRPr lang="en-US" altLang="zh-CN" dirty="0"/>
          </a:p>
          <a:p>
            <a:r>
              <a:rPr lang="zh-CN" altLang="en-US" dirty="0"/>
              <a:t>产品演进</a:t>
            </a:r>
            <a:endParaRPr lang="en-US" altLang="zh-CN" dirty="0"/>
          </a:p>
          <a:p>
            <a:pPr lvl="1"/>
            <a:r>
              <a:rPr lang="zh-CN" altLang="en-US" b="1" dirty="0">
                <a:latin typeface="Times New Roman" panose="02020603050405020304" pitchFamily="18" charset="0"/>
              </a:rPr>
              <a:t>从</a:t>
            </a:r>
            <a:r>
              <a:rPr lang="en-US" altLang="zh-CN" b="1" dirty="0">
                <a:latin typeface="Times New Roman" panose="02020603050405020304" pitchFamily="18" charset="0"/>
              </a:rPr>
              <a:t>2006</a:t>
            </a:r>
            <a:r>
              <a:rPr lang="zh-CN" altLang="en-US" b="1" dirty="0">
                <a:latin typeface="Times New Roman" panose="02020603050405020304" pitchFamily="18" charset="0"/>
              </a:rPr>
              <a:t>年开始，每年固定发布</a:t>
            </a:r>
            <a:r>
              <a:rPr lang="en-US" altLang="zh-CN" b="1" dirty="0"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</a:rPr>
              <a:t>个版本，上半年发布为</a:t>
            </a:r>
            <a:r>
              <a:rPr lang="en-US" altLang="zh-CN" b="1" dirty="0">
                <a:latin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</a:rPr>
              <a:t>版，下半年发布为</a:t>
            </a:r>
            <a:r>
              <a:rPr lang="en-US" altLang="zh-CN" b="1" dirty="0">
                <a:latin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</a:rPr>
              <a:t>版，目前最新版为</a:t>
            </a:r>
            <a:r>
              <a:rPr lang="en-US" altLang="zh-CN" b="1" dirty="0">
                <a:latin typeface="Times New Roman" panose="02020603050405020304" pitchFamily="18" charset="0"/>
              </a:rPr>
              <a:t>R2019b</a:t>
            </a:r>
          </a:p>
          <a:p>
            <a:pPr lvl="1"/>
            <a:r>
              <a:rPr lang="zh-CN" altLang="en-US" b="1" dirty="0">
                <a:latin typeface="Times New Roman" panose="02020603050405020304" pitchFamily="18" charset="0"/>
              </a:rPr>
              <a:t>从</a:t>
            </a:r>
            <a:r>
              <a:rPr lang="en-US" altLang="zh-CN" b="1" dirty="0">
                <a:latin typeface="Times New Roman" panose="02020603050405020304" pitchFamily="18" charset="0"/>
              </a:rPr>
              <a:t>2015</a:t>
            </a:r>
            <a:r>
              <a:rPr lang="zh-CN" altLang="en-US" b="1" dirty="0">
                <a:latin typeface="Times New Roman" panose="02020603050405020304" pitchFamily="18" charset="0"/>
              </a:rPr>
              <a:t>年开始，</a:t>
            </a:r>
            <a:r>
              <a:rPr lang="en-US" altLang="zh-CN" b="1" dirty="0">
                <a:latin typeface="Times New Roman" panose="02020603050405020304" pitchFamily="18" charset="0"/>
              </a:rPr>
              <a:t>MATLAB</a:t>
            </a:r>
            <a:r>
              <a:rPr lang="zh-CN" altLang="en-US" b="1" dirty="0">
                <a:latin typeface="Times New Roman" panose="02020603050405020304" pitchFamily="18" charset="0"/>
              </a:rPr>
              <a:t>不再支持</a:t>
            </a:r>
            <a:r>
              <a:rPr lang="en-US" altLang="zh-CN" b="1" dirty="0">
                <a:latin typeface="Times New Roman" panose="02020603050405020304" pitchFamily="18" charset="0"/>
              </a:rPr>
              <a:t>32</a:t>
            </a:r>
            <a:r>
              <a:rPr lang="zh-CN" altLang="en-US" b="1" dirty="0">
                <a:latin typeface="Times New Roman" panose="02020603050405020304" pitchFamily="18" charset="0"/>
              </a:rPr>
              <a:t>位系统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4A5D-930F-43C0-A0AD-7856B76FF3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8F6E0-A51D-48D6-8CE9-F50A1D2C513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4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AAFE12-50D3-4882-90A1-8D7F8FCD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1.2 MATLAB 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的主要特点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81F420-0B0D-4069-975B-14D95C52F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MATLAB </a:t>
            </a:r>
            <a:r>
              <a:rPr lang="zh-CN" altLang="en-US" dirty="0"/>
              <a:t>的基本单位为矩阵</a:t>
            </a:r>
            <a:endParaRPr lang="en-US" altLang="zh-CN" dirty="0"/>
          </a:p>
          <a:p>
            <a:r>
              <a:rPr lang="en-US" altLang="zh-CN" dirty="0"/>
              <a:t>MATLAB </a:t>
            </a:r>
            <a:r>
              <a:rPr lang="zh-CN" altLang="en-US" dirty="0"/>
              <a:t>语言以解释方式工作</a:t>
            </a:r>
            <a:endParaRPr lang="en-US" altLang="zh-CN" dirty="0"/>
          </a:p>
          <a:p>
            <a:r>
              <a:rPr lang="zh-CN" altLang="en-US" dirty="0"/>
              <a:t>具有非常友好的人机界面</a:t>
            </a:r>
          </a:p>
          <a:p>
            <a:r>
              <a:rPr lang="zh-CN" altLang="en-US" dirty="0"/>
              <a:t>具有强大的作图和数据可视化功能</a:t>
            </a:r>
            <a:endParaRPr lang="en-US" altLang="zh-CN" dirty="0"/>
          </a:p>
          <a:p>
            <a:r>
              <a:rPr lang="zh-CN" altLang="en-US" dirty="0"/>
              <a:t>具有极强的可扩展性</a:t>
            </a:r>
            <a:endParaRPr lang="en-US" altLang="zh-CN" dirty="0"/>
          </a:p>
          <a:p>
            <a:r>
              <a:rPr lang="zh-CN" altLang="en-US" dirty="0"/>
              <a:t>具有非常丰富和专业工具库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9AA59-1CFB-4152-9299-CA9E279770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8F6E0-A51D-48D6-8CE9-F50A1D2C513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3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2FF3E3-B44A-42E6-8F3C-58EDCE12F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</a:t>
            </a:r>
            <a:r>
              <a:rPr lang="en-US" altLang="zh-CN" dirty="0"/>
              <a:t>MATLAB</a:t>
            </a:r>
            <a:r>
              <a:rPr lang="zh-CN" altLang="en-US" dirty="0"/>
              <a:t>的工作环境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D116CD-4788-410F-9F2F-2A8A9F937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MATLAB</a:t>
            </a:r>
            <a:r>
              <a:rPr kumimoji="1" lang="zh-CN" altLang="en-US" dirty="0"/>
              <a:t>的桌面环境可以包含多个窗口：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历史命令窗口</a:t>
            </a:r>
            <a:r>
              <a:rPr kumimoji="1" lang="en-US" altLang="zh-CN" dirty="0"/>
              <a:t>(Command History)</a:t>
            </a:r>
          </a:p>
          <a:p>
            <a:pPr lvl="1"/>
            <a:r>
              <a:rPr kumimoji="1" lang="zh-CN" altLang="en-US" dirty="0"/>
              <a:t>命令行窗口</a:t>
            </a:r>
            <a:r>
              <a:rPr kumimoji="1" lang="en-US" altLang="zh-CN" dirty="0"/>
              <a:t>(Command Window)</a:t>
            </a:r>
          </a:p>
          <a:p>
            <a:pPr lvl="1"/>
            <a:r>
              <a:rPr kumimoji="1" lang="zh-CN" altLang="en-US" dirty="0"/>
              <a:t>当前目录浏览器</a:t>
            </a:r>
            <a:r>
              <a:rPr kumimoji="1" lang="en-US" altLang="zh-CN" dirty="0"/>
              <a:t>(Current Directory Browser)</a:t>
            </a:r>
          </a:p>
          <a:p>
            <a:pPr lvl="1"/>
            <a:r>
              <a:rPr kumimoji="1" lang="zh-CN" altLang="en-US" dirty="0"/>
              <a:t>工作空间浏览器</a:t>
            </a:r>
            <a:r>
              <a:rPr kumimoji="1" lang="en-US" altLang="zh-CN" dirty="0"/>
              <a:t>(Workspace Browser)</a:t>
            </a:r>
          </a:p>
          <a:p>
            <a:pPr lvl="1"/>
            <a:r>
              <a:rPr kumimoji="1" lang="zh-CN" altLang="en-US" dirty="0"/>
              <a:t>数组编辑器</a:t>
            </a:r>
            <a:r>
              <a:rPr kumimoji="1" lang="en-US" altLang="zh-CN" dirty="0"/>
              <a:t>(Array Editor)</a:t>
            </a:r>
          </a:p>
          <a:p>
            <a:pPr lvl="1"/>
            <a:r>
              <a:rPr kumimoji="1" lang="en-US" altLang="zh-CN" dirty="0"/>
              <a:t>M</a:t>
            </a:r>
            <a:r>
              <a:rPr kumimoji="1" lang="zh-CN" altLang="en-US" dirty="0"/>
              <a:t>文件编辑器</a:t>
            </a:r>
            <a:r>
              <a:rPr kumimoji="1" lang="en-US" altLang="zh-CN" dirty="0"/>
              <a:t>/</a:t>
            </a:r>
            <a:r>
              <a:rPr kumimoji="1" lang="zh-CN" altLang="en-US" dirty="0"/>
              <a:t>调试器</a:t>
            </a:r>
            <a:r>
              <a:rPr kumimoji="1" lang="en-US" altLang="zh-CN" dirty="0"/>
              <a:t>(Editor/Debugger)</a:t>
            </a:r>
          </a:p>
          <a:p>
            <a:pPr lvl="1"/>
            <a:r>
              <a:rPr kumimoji="1" lang="zh-CN" altLang="en-US" dirty="0"/>
              <a:t>超文本帮助浏览器</a:t>
            </a:r>
            <a:r>
              <a:rPr kumimoji="1" lang="en-US" altLang="zh-CN" dirty="0"/>
              <a:t>(Help Navigator/Browser)</a:t>
            </a:r>
          </a:p>
          <a:p>
            <a:r>
              <a:rPr lang="zh-CN" altLang="en-US" b="1" dirty="0"/>
              <a:t>所有窗口都可以单独显示， 使用</a:t>
            </a:r>
            <a:r>
              <a:rPr lang="en-US" altLang="zh-CN" b="1" dirty="0"/>
              <a:t>Undock </a:t>
            </a:r>
            <a:r>
              <a:rPr lang="zh-CN" altLang="en-US" b="1" dirty="0"/>
              <a:t>和</a:t>
            </a:r>
            <a:r>
              <a:rPr lang="en-US" altLang="zh-CN" b="1" dirty="0"/>
              <a:t>Dock </a:t>
            </a:r>
            <a:r>
              <a:rPr lang="zh-CN" altLang="en-US" b="1" dirty="0"/>
              <a:t>可使窗口单独出来和返回到</a:t>
            </a:r>
            <a:r>
              <a:rPr lang="en-US" altLang="zh-CN" b="1" dirty="0"/>
              <a:t>MATLAB</a:t>
            </a:r>
            <a:r>
              <a:rPr lang="zh-CN" altLang="en-US" b="1" dirty="0"/>
              <a:t>工作界面中。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5">
            <a:extLst>
              <a:ext uri="{FF2B5EF4-FFF2-40B4-BE49-F238E27FC236}">
                <a16:creationId xmlns:a16="http://schemas.microsoft.com/office/drawing/2014/main" id="{50600128-2DBF-4F07-BD94-F0187411A7DF}"/>
              </a:ext>
            </a:extLst>
          </p:cNvPr>
          <p:cNvSpPr>
            <a:spLocks noChangeArrowheads="1"/>
          </p:cNvSpPr>
          <p:nvPr/>
        </p:nvSpPr>
        <p:spPr bwMode="auto">
          <a:xfrm rot="10796345" flipV="1">
            <a:off x="4403725" y="6088860"/>
            <a:ext cx="3384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9pPr>
          </a:lstStyle>
          <a:p>
            <a:pPr eaLnBrk="1" hangingPunct="1"/>
            <a:r>
              <a:rPr kumimoji="1" lang="zh-CN" altLang="en-US" dirty="0"/>
              <a:t>图</a:t>
            </a:r>
            <a:r>
              <a:rPr kumimoji="1" lang="en-US" altLang="zh-CN" dirty="0"/>
              <a:t>  MATLAB</a:t>
            </a:r>
            <a:r>
              <a:rPr kumimoji="1" lang="zh-CN" altLang="en-US" dirty="0"/>
              <a:t>默认的用户界面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89877D-0340-42DE-A6A0-3B5945C05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AF99D5-C182-4751-9B8F-4D984554B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A8A245-8261-48D1-A677-10EF7700C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703" y="450799"/>
            <a:ext cx="9270594" cy="55903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2">
            <a:extLst>
              <a:ext uri="{FF2B5EF4-FFF2-40B4-BE49-F238E27FC236}">
                <a16:creationId xmlns:a16="http://schemas.microsoft.com/office/drawing/2014/main" id="{0DD9E0BB-2A3E-4145-8BE7-BD742440CC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dirty="0">
                <a:solidFill>
                  <a:schemeClr val="tx2"/>
                </a:solidFill>
              </a:rPr>
              <a:t>2.1 </a:t>
            </a:r>
            <a:r>
              <a:rPr lang="zh-CN" altLang="en-US" sz="4000" dirty="0">
                <a:solidFill>
                  <a:schemeClr val="tx2"/>
                </a:solidFill>
              </a:rPr>
              <a:t>命令窗口</a:t>
            </a:r>
            <a:r>
              <a:rPr lang="en-US" altLang="zh-CN" sz="4000" dirty="0">
                <a:solidFill>
                  <a:schemeClr val="tx2"/>
                </a:solidFill>
              </a:rPr>
              <a:t>(Command Window)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35DB1699-EFE8-44E6-9DA9-E7D1047B71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995083"/>
            <a:ext cx="7152167" cy="5131082"/>
          </a:xfrm>
          <a:noFill/>
        </p:spPr>
        <p:txBody>
          <a:bodyPr/>
          <a:lstStyle/>
          <a:p>
            <a:pPr algn="just" eaLnBrk="1" hangingPunct="1">
              <a:lnSpc>
                <a:spcPct val="125000"/>
              </a:lnSpc>
            </a:pPr>
            <a:r>
              <a:rPr lang="en-US" altLang="zh-CN" sz="2400" b="1" dirty="0"/>
              <a:t>MATLAB</a:t>
            </a:r>
            <a:r>
              <a:rPr lang="zh-CN" altLang="en-US" sz="2400" b="1" dirty="0"/>
              <a:t>提供给用户使用的管理功能的人机界面，在命令窗口中输入</a:t>
            </a:r>
            <a:r>
              <a:rPr lang="en-US" altLang="zh-CN" sz="2400" b="1" dirty="0"/>
              <a:t>MATLAB</a:t>
            </a:r>
            <a:r>
              <a:rPr lang="zh-CN" altLang="en-US" sz="2400" b="1" dirty="0"/>
              <a:t>的命令和数据后按回车键，立即执行运算并显示结果。</a:t>
            </a:r>
          </a:p>
          <a:p>
            <a:pPr algn="just" eaLnBrk="1" hangingPunct="1">
              <a:lnSpc>
                <a:spcPct val="125000"/>
              </a:lnSpc>
            </a:pPr>
            <a:r>
              <a:rPr lang="zh-CN" altLang="en-US" sz="2400" b="1" dirty="0">
                <a:latin typeface="Arial Unicode MS" pitchFamily="34" charset="-122"/>
              </a:rPr>
              <a:t>说明：命令窗口中的</a:t>
            </a:r>
            <a:r>
              <a:rPr lang="zh-CN" altLang="en-US" sz="2400" b="1" dirty="0">
                <a:latin typeface="宋体" panose="02010600030101010101" pitchFamily="2" charset="-122"/>
              </a:rPr>
              <a:t>“</a:t>
            </a:r>
            <a:r>
              <a:rPr lang="en-US" altLang="zh-CN" sz="2400" b="1" dirty="0">
                <a:solidFill>
                  <a:srgbClr val="FF0000"/>
                </a:solidFill>
              </a:rPr>
              <a:t>&gt;&gt;</a:t>
            </a:r>
            <a:r>
              <a:rPr lang="en-US" altLang="zh-CN" sz="2400" b="1" dirty="0">
                <a:latin typeface="宋体" panose="02010600030101010101" pitchFamily="2" charset="-122"/>
              </a:rPr>
              <a:t>”</a:t>
            </a:r>
            <a:r>
              <a:rPr lang="zh-CN" altLang="en-US" sz="2400" b="1" dirty="0">
                <a:latin typeface="Arial Unicode MS" pitchFamily="34" charset="-122"/>
              </a:rPr>
              <a:t>为命令提示符，表示</a:t>
            </a:r>
            <a:r>
              <a:rPr lang="en-US" altLang="zh-CN" sz="2400" b="1" dirty="0"/>
              <a:t>MATLAB</a:t>
            </a:r>
            <a:r>
              <a:rPr lang="zh-CN" altLang="en-US" sz="2400" b="1" dirty="0">
                <a:latin typeface="Arial Unicode MS" pitchFamily="34" charset="-122"/>
              </a:rPr>
              <a:t>处于准备状态。</a:t>
            </a:r>
          </a:p>
          <a:p>
            <a:pPr algn="just" eaLnBrk="1" hangingPunct="1">
              <a:lnSpc>
                <a:spcPct val="125000"/>
              </a:lnSpc>
            </a:pPr>
            <a:r>
              <a:rPr lang="zh-CN" altLang="en-US" sz="2400" b="1" dirty="0">
                <a:latin typeface="Arial Unicode MS" pitchFamily="34" charset="-122"/>
              </a:rPr>
              <a:t>当在提示符后输入一段程序或一段运算式后</a:t>
            </a:r>
            <a:r>
              <a:rPr lang="en-US" altLang="zh-CN" sz="2400" b="1" dirty="0">
                <a:latin typeface="Arial Unicode MS" pitchFamily="34" charset="-122"/>
              </a:rPr>
              <a:t>【</a:t>
            </a:r>
            <a:r>
              <a:rPr lang="en-US" altLang="zh-CN" sz="2400" b="1" dirty="0"/>
              <a:t>Enter</a:t>
            </a:r>
            <a:r>
              <a:rPr lang="en-US" altLang="zh-CN" sz="2400" b="1" dirty="0">
                <a:latin typeface="Arial Unicode MS" pitchFamily="34" charset="-122"/>
              </a:rPr>
              <a:t>】</a:t>
            </a:r>
            <a:r>
              <a:rPr lang="zh-CN" altLang="en-US" sz="2400" b="1" dirty="0">
                <a:latin typeface="Arial Unicode MS" pitchFamily="34" charset="-122"/>
              </a:rPr>
              <a:t>键，</a:t>
            </a:r>
            <a:r>
              <a:rPr lang="en-US" altLang="zh-CN" sz="2400" b="1" dirty="0"/>
              <a:t>MATLAB</a:t>
            </a:r>
            <a:r>
              <a:rPr lang="zh-CN" altLang="en-US" sz="2400" b="1" dirty="0">
                <a:latin typeface="Arial Unicode MS" pitchFamily="34" charset="-122"/>
              </a:rPr>
              <a:t>会给出计算结果，并再次进入准备状态（所得结果将被保存在工作空间窗口中）。</a:t>
            </a: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45267B2-9D1E-494F-B1B1-3FE693592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263" y="1386589"/>
            <a:ext cx="385762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82" name="Picture 2" descr="commwin">
            <a:extLst>
              <a:ext uri="{FF2B5EF4-FFF2-40B4-BE49-F238E27FC236}">
                <a16:creationId xmlns:a16="http://schemas.microsoft.com/office/drawing/2014/main" id="{770055AB-7780-4A63-A5A9-A9D266E93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1" y="3357564"/>
            <a:ext cx="4608513" cy="293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483" name="Text Box 3">
            <a:extLst>
              <a:ext uri="{FF2B5EF4-FFF2-40B4-BE49-F238E27FC236}">
                <a16:creationId xmlns:a16="http://schemas.microsoft.com/office/drawing/2014/main" id="{EF45791C-7976-498B-B5A5-CB4E017B1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4" y="836614"/>
            <a:ext cx="727392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在命令窗口内执行的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MATLAB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主要操作有：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运行函数和输入变量；控制输入和输出；执行程序，包括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文件和外部程序。</a:t>
            </a:r>
          </a:p>
        </p:txBody>
      </p:sp>
      <p:sp>
        <p:nvSpPr>
          <p:cNvPr id="532484" name="Text Box 4">
            <a:extLst>
              <a:ext uri="{FF2B5EF4-FFF2-40B4-BE49-F238E27FC236}">
                <a16:creationId xmlns:a16="http://schemas.microsoft.com/office/drawing/2014/main" id="{3A3852F4-14EE-4031-AD09-3445D7DB8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26" y="4005263"/>
            <a:ext cx="2087563" cy="1930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000">
                <a:latin typeface="Times New Roman" panose="02020603050405020304" pitchFamily="18" charset="0"/>
                <a:ea typeface="楷体_GB2312" pitchFamily="49" charset="-122"/>
              </a:rPr>
              <a:t>命令窗口中可直接运行</a:t>
            </a:r>
            <a:r>
              <a:rPr lang="en-US" altLang="zh-CN" sz="2000">
                <a:latin typeface="Times New Roman" panose="02020603050405020304" pitchFamily="18" charset="0"/>
                <a:ea typeface="楷体_GB2312" pitchFamily="49" charset="-122"/>
              </a:rPr>
              <a:t>MATLAB </a:t>
            </a:r>
            <a:r>
              <a:rPr lang="zh-CN" altLang="en-US" sz="2000">
                <a:latin typeface="Times New Roman" panose="02020603050405020304" pitchFamily="18" charset="0"/>
                <a:ea typeface="楷体_GB2312" pitchFamily="49" charset="-122"/>
              </a:rPr>
              <a:t>函数，而这些函数往往又和</a:t>
            </a:r>
            <a:r>
              <a:rPr lang="en-US" altLang="zh-CN" sz="2000">
                <a:latin typeface="Times New Roman" panose="02020603050405020304" pitchFamily="18" charset="0"/>
                <a:ea typeface="楷体_GB2312" pitchFamily="49" charset="-122"/>
              </a:rPr>
              <a:t>MATLAB</a:t>
            </a:r>
            <a:r>
              <a:rPr lang="zh-CN" altLang="en-US" sz="2000">
                <a:latin typeface="Times New Roman" panose="02020603050405020304" pitchFamily="18" charset="0"/>
                <a:ea typeface="楷体_GB2312" pitchFamily="49" charset="-122"/>
              </a:rPr>
              <a:t>命令直接联系。</a:t>
            </a:r>
          </a:p>
        </p:txBody>
      </p:sp>
      <p:sp>
        <p:nvSpPr>
          <p:cNvPr id="532485" name="AutoShape 5">
            <a:extLst>
              <a:ext uri="{FF2B5EF4-FFF2-40B4-BE49-F238E27FC236}">
                <a16:creationId xmlns:a16="http://schemas.microsoft.com/office/drawing/2014/main" id="{999F6E7B-0274-4B1B-992E-90ED62173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1" y="4581526"/>
            <a:ext cx="792163" cy="142875"/>
          </a:xfrm>
          <a:prstGeom prst="leftArrow">
            <a:avLst>
              <a:gd name="adj1" fmla="val 50000"/>
              <a:gd name="adj2" fmla="val 13861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486" name="Rectangle 6">
            <a:extLst>
              <a:ext uri="{FF2B5EF4-FFF2-40B4-BE49-F238E27FC236}">
                <a16:creationId xmlns:a16="http://schemas.microsoft.com/office/drawing/2014/main" id="{6E3FCC4C-61A4-4286-BD2F-CDB51A64F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2276476"/>
            <a:ext cx="669766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MATLAB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在命令窗口中的语句形式为：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&gt;&gt;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变量＝表达式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;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49B4-7E0B-401F-A95A-0B1C355F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A6E29-A8D9-4E19-AE7D-B2DEBDB90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632" y="2244462"/>
            <a:ext cx="10825018" cy="1729644"/>
          </a:xfrm>
        </p:spPr>
        <p:txBody>
          <a:bodyPr/>
          <a:lstStyle/>
          <a:p>
            <a:r>
              <a:rPr lang="zh-CN" altLang="en-US" dirty="0"/>
              <a:t>课程介绍</a:t>
            </a: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 err="1"/>
              <a:t>Matlab</a:t>
            </a:r>
            <a:r>
              <a:rPr lang="zh-CN" altLang="en-US" dirty="0"/>
              <a:t>概述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64576-E91E-42A6-BE87-5634F91517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90963-3CD2-4BEB-8141-25D9C5F657DF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CAB0FD-9AB1-4477-B3C2-EB81E9262461}"/>
              </a:ext>
            </a:extLst>
          </p:cNvPr>
          <p:cNvSpPr txBox="1">
            <a:spLocks/>
          </p:cNvSpPr>
          <p:nvPr/>
        </p:nvSpPr>
        <p:spPr>
          <a:xfrm>
            <a:off x="609599" y="2672705"/>
            <a:ext cx="7204365" cy="1729644"/>
          </a:xfrm>
          <a:prstGeom prst="rect">
            <a:avLst/>
          </a:prstGeom>
        </p:spPr>
        <p:txBody>
          <a:bodyPr/>
          <a:lstStyle>
            <a:lvl1pPr marL="338138" indent="-3381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38238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595438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2638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3515" indent="-22850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0515" indent="-22850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7518" indent="-22850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4520" indent="-22850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681532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>
            <a:extLst>
              <a:ext uri="{FF2B5EF4-FFF2-40B4-BE49-F238E27FC236}">
                <a16:creationId xmlns:a16="http://schemas.microsoft.com/office/drawing/2014/main" id="{217071CA-3259-4532-B421-D14EE43189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5172" y="119162"/>
            <a:ext cx="10972800" cy="45719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tx2"/>
                </a:solidFill>
              </a:rPr>
              <a:t>运行函数和键入变量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0D91F7E-6582-4B55-AD63-C1EFC162AA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>
                <a:solidFill>
                  <a:schemeClr val="tx2"/>
                </a:solidFill>
              </a:rPr>
              <a:t>在命令窗口的提示符“&gt;&gt;”下 ，可以直接输入变量。</a:t>
            </a:r>
          </a:p>
          <a:p>
            <a:pPr lvl="1" eaLnBrk="1" hangingPunct="1">
              <a:lnSpc>
                <a:spcPct val="80000"/>
              </a:lnSpc>
            </a:pPr>
            <a:endParaRPr lang="zh-CN" altLang="en-US" sz="200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>
                <a:solidFill>
                  <a:schemeClr val="tx2"/>
                </a:solidFill>
              </a:rPr>
              <a:t>例：计算A=256/4－100×2＋128</a:t>
            </a:r>
            <a:endParaRPr lang="zh-CN" altLang="en-US" sz="2800" b="1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</a:rPr>
              <a:t>    &gt;&gt; A=256/4-100*2+128   %从键盘输入，并单击回车键</a:t>
            </a:r>
            <a:endParaRPr lang="zh-CN" altLang="en-US" sz="280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>
                <a:solidFill>
                  <a:schemeClr val="tx2"/>
                </a:solidFill>
              </a:rPr>
              <a:t>    A =                            %屏幕显示的结果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>
                <a:solidFill>
                  <a:schemeClr val="tx2"/>
                </a:solidFill>
              </a:rPr>
              <a:t>      -8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>
                <a:solidFill>
                  <a:schemeClr val="tx2"/>
                </a:solidFill>
              </a:rPr>
              <a:t>    MATLAB语法规定，百分号“%”后面的语句为注释语句。 </a:t>
            </a:r>
            <a:r>
              <a:rPr lang="pt-BR" altLang="en-US" sz="2800">
                <a:solidFill>
                  <a:schemeClr val="tx2"/>
                </a:solidFill>
              </a:rPr>
              <a:t>	</a:t>
            </a:r>
            <a:endParaRPr lang="zh-CN" altLang="en-US" sz="28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>
            <a:extLst>
              <a:ext uri="{FF2B5EF4-FFF2-40B4-BE49-F238E27FC236}">
                <a16:creationId xmlns:a16="http://schemas.microsoft.com/office/drawing/2014/main" id="{624D1835-1BB1-4AF9-8CD2-687D62CD18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4549" y="120649"/>
            <a:ext cx="10026502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2"/>
                </a:solidFill>
              </a:rPr>
              <a:t>例  在命令窗口中输入不同的命令和数值，并查看其显示方式。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5F20C234-51D7-4DF0-AEB5-A70C0F9295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8214" y="1196976"/>
            <a:ext cx="8207375" cy="52863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CO" altLang="en-US" sz="2800" i="1">
                <a:solidFill>
                  <a:schemeClr val="tx2"/>
                </a:solidFill>
              </a:rPr>
              <a:t>&gt;&gt; a=0.5</a:t>
            </a:r>
          </a:p>
          <a:p>
            <a:pPr eaLnBrk="1" hangingPunct="1">
              <a:lnSpc>
                <a:spcPct val="90000"/>
              </a:lnSpc>
            </a:pPr>
            <a:r>
              <a:rPr lang="es-CO" altLang="en-US" sz="2800" i="1">
                <a:solidFill>
                  <a:schemeClr val="tx2"/>
                </a:solidFill>
              </a:rPr>
              <a:t>a =</a:t>
            </a:r>
          </a:p>
          <a:p>
            <a:pPr eaLnBrk="1" hangingPunct="1">
              <a:lnSpc>
                <a:spcPct val="90000"/>
              </a:lnSpc>
            </a:pPr>
            <a:r>
              <a:rPr lang="es-CO" altLang="en-US" sz="2800" i="1">
                <a:solidFill>
                  <a:schemeClr val="tx2"/>
                </a:solidFill>
              </a:rPr>
              <a:t>    0.5000</a:t>
            </a:r>
          </a:p>
          <a:p>
            <a:pPr eaLnBrk="1" hangingPunct="1">
              <a:lnSpc>
                <a:spcPct val="90000"/>
              </a:lnSpc>
            </a:pPr>
            <a:r>
              <a:rPr lang="es-CO" altLang="en-US" sz="2800" i="1">
                <a:solidFill>
                  <a:schemeClr val="tx2"/>
                </a:solidFill>
              </a:rPr>
              <a:t>&gt;&gt; b='sin'</a:t>
            </a:r>
          </a:p>
          <a:p>
            <a:pPr eaLnBrk="1" hangingPunct="1">
              <a:lnSpc>
                <a:spcPct val="90000"/>
              </a:lnSpc>
            </a:pPr>
            <a:r>
              <a:rPr lang="es-CO" altLang="en-US" sz="2800" i="1">
                <a:solidFill>
                  <a:schemeClr val="tx2"/>
                </a:solidFill>
              </a:rPr>
              <a:t>b =</a:t>
            </a:r>
          </a:p>
          <a:p>
            <a:pPr eaLnBrk="1" hangingPunct="1">
              <a:lnSpc>
                <a:spcPct val="90000"/>
              </a:lnSpc>
            </a:pPr>
            <a:r>
              <a:rPr lang="es-CO" altLang="en-US" sz="2800" i="1">
                <a:solidFill>
                  <a:schemeClr val="tx2"/>
                </a:solidFill>
              </a:rPr>
              <a:t>sin</a:t>
            </a:r>
            <a:endParaRPr lang="zh-CN" altLang="en-US" sz="2800" i="1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i="1">
                <a:solidFill>
                  <a:schemeClr val="tx2"/>
                </a:solidFill>
              </a:rPr>
              <a:t>&gt;&gt; if a&lt;1 c=true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i="1">
                <a:solidFill>
                  <a:schemeClr val="tx2"/>
                </a:solidFill>
              </a:rPr>
              <a:t>%如果a&lt;1则c为true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i="1">
                <a:solidFill>
                  <a:schemeClr val="tx2"/>
                </a:solidFill>
              </a:rPr>
              <a:t>end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i="1">
                <a:solidFill>
                  <a:schemeClr val="tx2"/>
                </a:solidFill>
              </a:rPr>
              <a:t>c =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i="1">
                <a:solidFill>
                  <a:schemeClr val="tx2"/>
                </a:solidFill>
              </a:rPr>
              <a:t>     1 </a:t>
            </a:r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288B7339-979F-40BB-8FD6-E9811B801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6976"/>
            <a:ext cx="4467225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>
            <a:extLst>
              <a:ext uri="{FF2B5EF4-FFF2-40B4-BE49-F238E27FC236}">
                <a16:creationId xmlns:a16="http://schemas.microsoft.com/office/drawing/2014/main" id="{A9F7F68C-DE72-4F69-BA4F-550E91578A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solidFill>
                  <a:schemeClr val="tx2"/>
                </a:solidFill>
              </a:rPr>
              <a:t>2.2 </a:t>
            </a:r>
            <a:r>
              <a:rPr lang="zh-CN" altLang="en-US" dirty="0">
                <a:solidFill>
                  <a:schemeClr val="tx2"/>
                </a:solidFill>
              </a:rPr>
              <a:t>历史命令（</a:t>
            </a:r>
            <a:r>
              <a:rPr lang="en-US" altLang="zh-CN" dirty="0">
                <a:solidFill>
                  <a:schemeClr val="tx2"/>
                </a:solidFill>
              </a:rPr>
              <a:t>Command History</a:t>
            </a:r>
            <a:r>
              <a:rPr lang="zh-CN" altLang="en-US" dirty="0">
                <a:solidFill>
                  <a:schemeClr val="tx2"/>
                </a:solidFill>
              </a:rPr>
              <a:t>）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C15E01-8832-4A18-AA18-90010DB1BC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solidFill>
                  <a:srgbClr val="FF6600"/>
                </a:solidFill>
              </a:rPr>
              <a:t>历史命令窗口用来记录并显示已经运行过的命令、函数和表达式。</a:t>
            </a:r>
          </a:p>
          <a:p>
            <a:pPr eaLnBrk="1" hangingPunct="1"/>
            <a:endParaRPr lang="en-US" altLang="zh-CN" b="1">
              <a:solidFill>
                <a:srgbClr val="FF6600"/>
              </a:solidFill>
            </a:endParaRPr>
          </a:p>
        </p:txBody>
      </p:sp>
      <p:pic>
        <p:nvPicPr>
          <p:cNvPr id="537604" name="Picture 4">
            <a:extLst>
              <a:ext uri="{FF2B5EF4-FFF2-40B4-BE49-F238E27FC236}">
                <a16:creationId xmlns:a16="http://schemas.microsoft.com/office/drawing/2014/main" id="{FEADAC8F-4D43-4A91-88A7-02784A79A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175" y="1951039"/>
            <a:ext cx="3783012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7605" name="Picture 5">
            <a:extLst>
              <a:ext uri="{FF2B5EF4-FFF2-40B4-BE49-F238E27FC236}">
                <a16:creationId xmlns:a16="http://schemas.microsoft.com/office/drawing/2014/main" id="{BC2BDF5A-CA9E-45B3-ACB0-F35B81A1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951" y="4079878"/>
            <a:ext cx="2784475" cy="2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7606" name="AutoShape 6">
            <a:extLst>
              <a:ext uri="{FF2B5EF4-FFF2-40B4-BE49-F238E27FC236}">
                <a16:creationId xmlns:a16="http://schemas.microsoft.com/office/drawing/2014/main" id="{C43E1987-B552-4C0C-9A47-C5599DBF7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2826" y="2768603"/>
            <a:ext cx="3527425" cy="2160587"/>
          </a:xfrm>
          <a:prstGeom prst="wedgeRoundRectCallout">
            <a:avLst>
              <a:gd name="adj1" fmla="val 62963"/>
              <a:gd name="adj2" fmla="val -59037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在默认设置下，该窗口会显示自安装以来所有使用过命令的历史记录，并标明每次开启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MATLAB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的时间。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>
            <a:extLst>
              <a:ext uri="{FF2B5EF4-FFF2-40B4-BE49-F238E27FC236}">
                <a16:creationId xmlns:a16="http://schemas.microsoft.com/office/drawing/2014/main" id="{C142C53B-0697-4D2C-93FB-8ACF889D65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solidFill>
                  <a:schemeClr val="tx2"/>
                </a:solidFill>
              </a:rPr>
              <a:t>2.3  </a:t>
            </a:r>
            <a:r>
              <a:rPr lang="zh-CN" altLang="en-US" dirty="0">
                <a:solidFill>
                  <a:schemeClr val="tx2"/>
                </a:solidFill>
              </a:rPr>
              <a:t>当前目录</a:t>
            </a:r>
            <a:r>
              <a:rPr lang="en-US" altLang="zh-CN" dirty="0">
                <a:solidFill>
                  <a:schemeClr val="tx2"/>
                </a:solidFill>
              </a:rPr>
              <a:t>(Current Directory)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236B38CC-31E7-46C6-B6C0-5F618EF6A7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 b="1">
                <a:solidFill>
                  <a:srgbClr val="FF6600"/>
                </a:solidFill>
              </a:rPr>
              <a:t>当前目录窗口中显示了</a:t>
            </a:r>
            <a:r>
              <a:rPr lang="en-US" altLang="zh-CN" sz="2400" b="1">
                <a:solidFill>
                  <a:srgbClr val="FF6600"/>
                </a:solidFill>
              </a:rPr>
              <a:t>MATLAB</a:t>
            </a:r>
            <a:r>
              <a:rPr lang="zh-CN" altLang="en-US" sz="2400" b="1">
                <a:solidFill>
                  <a:srgbClr val="FF6600"/>
                </a:solidFill>
              </a:rPr>
              <a:t>当前工作目录下的所有文件夹与文件，以便用户对当前目录下的文件进行管理。</a:t>
            </a:r>
          </a:p>
        </p:txBody>
      </p:sp>
      <p:pic>
        <p:nvPicPr>
          <p:cNvPr id="31748" name="Picture 4" descr="mat1-9">
            <a:extLst>
              <a:ext uri="{FF2B5EF4-FFF2-40B4-BE49-F238E27FC236}">
                <a16:creationId xmlns:a16="http://schemas.microsoft.com/office/drawing/2014/main" id="{FC5560A3-E6D0-4230-9202-FDBCD64E3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3284538"/>
            <a:ext cx="7127875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>
            <a:extLst>
              <a:ext uri="{FF2B5EF4-FFF2-40B4-BE49-F238E27FC236}">
                <a16:creationId xmlns:a16="http://schemas.microsoft.com/office/drawing/2014/main" id="{7B8B6547-C56F-4444-9FF6-731E344F32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19163"/>
            <a:ext cx="10972800" cy="45719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tx2"/>
                </a:solidFill>
              </a:rPr>
              <a:t>2.4  </a:t>
            </a:r>
            <a:r>
              <a:rPr lang="zh-CN" altLang="en-US" sz="3600" dirty="0">
                <a:solidFill>
                  <a:schemeClr val="tx2"/>
                </a:solidFill>
              </a:rPr>
              <a:t>工作空间（</a:t>
            </a:r>
            <a:r>
              <a:rPr lang="en-US" altLang="zh-CN" sz="3600" dirty="0">
                <a:solidFill>
                  <a:schemeClr val="tx2"/>
                </a:solidFill>
              </a:rPr>
              <a:t>Workplace</a:t>
            </a:r>
            <a:r>
              <a:rPr lang="zh-CN" altLang="en-US" sz="3600" dirty="0">
                <a:solidFill>
                  <a:schemeClr val="tx2"/>
                </a:solidFill>
              </a:rPr>
              <a:t>）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09EAD671-9171-4763-949D-78BAB4DBF4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zh-CN" sz="2800" b="1">
                <a:solidFill>
                  <a:srgbClr val="FF6600"/>
                </a:solidFill>
              </a:rPr>
              <a:t>MATLAB</a:t>
            </a:r>
            <a:r>
              <a:rPr lang="zh-CN" altLang="en-US" sz="2800" b="1">
                <a:solidFill>
                  <a:srgbClr val="FF6600"/>
                </a:solidFill>
              </a:rPr>
              <a:t>在进行运算时，将变量存储在内存中，这些存储变量的内存空间称为基本工作空间，简称工作空间。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zh-CN" altLang="en-US" sz="2800" b="1">
                <a:solidFill>
                  <a:srgbClr val="FF6600"/>
                </a:solidFill>
              </a:rPr>
              <a:t>工作空间窗口以列表形式显示了</a:t>
            </a:r>
            <a:r>
              <a:rPr lang="en-US" altLang="zh-CN" sz="2800" b="1">
                <a:solidFill>
                  <a:srgbClr val="FF6600"/>
                </a:solidFill>
              </a:rPr>
              <a:t>MATLAB</a:t>
            </a:r>
            <a:r>
              <a:rPr lang="zh-CN" altLang="en-US" sz="2800" b="1">
                <a:solidFill>
                  <a:srgbClr val="FF6600"/>
                </a:solidFill>
              </a:rPr>
              <a:t>工作区中当前所有变量的名称及其属性。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zh-CN" altLang="en-US" sz="2800" b="1">
                <a:solidFill>
                  <a:srgbClr val="FF6600"/>
                </a:solidFill>
              </a:rPr>
              <a:t>不同的变量类型使用不同的图标。</a:t>
            </a:r>
          </a:p>
        </p:txBody>
      </p:sp>
      <p:pic>
        <p:nvPicPr>
          <p:cNvPr id="33796" name="Picture 4">
            <a:extLst>
              <a:ext uri="{FF2B5EF4-FFF2-40B4-BE49-F238E27FC236}">
                <a16:creationId xmlns:a16="http://schemas.microsoft.com/office/drawing/2014/main" id="{53A588E0-4DC2-48D4-8408-ACF0DFB7F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417" y="3429000"/>
            <a:ext cx="5472113" cy="250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>
            <a:extLst>
              <a:ext uri="{FF2B5EF4-FFF2-40B4-BE49-F238E27FC236}">
                <a16:creationId xmlns:a16="http://schemas.microsoft.com/office/drawing/2014/main" id="{67C8F1C2-E2FD-4A4A-B330-397FC1E90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3907" y="189578"/>
            <a:ext cx="10972800" cy="45719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600" dirty="0">
                <a:solidFill>
                  <a:schemeClr val="tx2"/>
                </a:solidFill>
              </a:rPr>
              <a:t>内存变量查阅、删除的指令操作法</a:t>
            </a:r>
          </a:p>
        </p:txBody>
      </p:sp>
      <p:sp>
        <p:nvSpPr>
          <p:cNvPr id="541699" name="Rectangle 3">
            <a:extLst>
              <a:ext uri="{FF2B5EF4-FFF2-40B4-BE49-F238E27FC236}">
                <a16:creationId xmlns:a16="http://schemas.microsoft.com/office/drawing/2014/main" id="{71653D7F-FF65-47BD-BDFC-A3A8AEFE09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/>
            <a:r>
              <a:rPr lang="zh-CN" altLang="en-US"/>
              <a:t>在指令窗中运用</a:t>
            </a:r>
            <a:r>
              <a:rPr lang="en-US" altLang="zh-CN"/>
              <a:t>who, whos</a:t>
            </a:r>
            <a:r>
              <a:rPr lang="zh-CN" altLang="en-US"/>
              <a:t>查阅</a:t>
            </a:r>
            <a:r>
              <a:rPr lang="en-US" altLang="zh-CN"/>
              <a:t>MATLAB</a:t>
            </a:r>
            <a:r>
              <a:rPr lang="zh-CN" altLang="en-US"/>
              <a:t>内存变量。</a:t>
            </a:r>
          </a:p>
          <a:p>
            <a:pPr lvl="2" algn="just" eaLnBrk="1" hangingPunct="1"/>
            <a:r>
              <a:rPr lang="en-US" altLang="zh-CN"/>
              <a:t>who</a:t>
            </a:r>
            <a:r>
              <a:rPr lang="zh-CN" altLang="en-US"/>
              <a:t>命令：查看现存于基本空间的变量</a:t>
            </a:r>
          </a:p>
          <a:p>
            <a:pPr lvl="2" algn="just" eaLnBrk="1" hangingPunct="1"/>
            <a:r>
              <a:rPr lang="en-US" altLang="zh-CN"/>
              <a:t>whos</a:t>
            </a:r>
            <a:r>
              <a:rPr lang="zh-CN" altLang="en-US"/>
              <a:t>命令：详细查看现存于基本空间的变量</a:t>
            </a:r>
          </a:p>
          <a:p>
            <a:pPr lvl="1" algn="just" eaLnBrk="1" hangingPunct="1"/>
            <a:r>
              <a:rPr lang="zh-CN" altLang="en-US"/>
              <a:t>在指令窗中运用</a:t>
            </a:r>
            <a:r>
              <a:rPr lang="en-US" altLang="zh-CN"/>
              <a:t>clear</a:t>
            </a:r>
            <a:r>
              <a:rPr lang="zh-CN" altLang="en-US"/>
              <a:t>指令可以删除内存（工作空间内）的某一或所有变量</a:t>
            </a:r>
          </a:p>
          <a:p>
            <a:pPr lvl="2" algn="just" eaLnBrk="1" hangingPunct="1"/>
            <a:r>
              <a:rPr lang="zh-CN" altLang="en-US"/>
              <a:t>如：</a:t>
            </a:r>
            <a:r>
              <a:rPr lang="en-US" altLang="zh-CN"/>
              <a:t>clear A , clear all</a:t>
            </a:r>
          </a:p>
        </p:txBody>
      </p:sp>
    </p:spTree>
  </p:cSld>
  <p:clrMapOvr>
    <a:masterClrMapping/>
  </p:clrMapOvr>
  <p:transition>
    <p:zoom dir="in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>
            <a:extLst>
              <a:ext uri="{FF2B5EF4-FFF2-40B4-BE49-F238E27FC236}">
                <a16:creationId xmlns:a16="http://schemas.microsoft.com/office/drawing/2014/main" id="{24158B94-9E54-42EF-9F0F-23350BCD58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74" y="140427"/>
            <a:ext cx="10972800" cy="45719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600" dirty="0">
                <a:solidFill>
                  <a:schemeClr val="tx2"/>
                </a:solidFill>
              </a:rPr>
              <a:t>2.5</a:t>
            </a:r>
            <a:r>
              <a:rPr lang="zh-CN" altLang="en-US" sz="3600" dirty="0">
                <a:solidFill>
                  <a:schemeClr val="tx2"/>
                </a:solidFill>
              </a:rPr>
              <a:t>数组编辑器窗口（</a:t>
            </a:r>
            <a:r>
              <a:rPr lang="en-US" altLang="zh-CN" sz="3600" dirty="0">
                <a:solidFill>
                  <a:schemeClr val="tx2"/>
                </a:solidFill>
              </a:rPr>
              <a:t>Array Editor</a:t>
            </a:r>
            <a:r>
              <a:rPr lang="zh-CN" altLang="en-US" sz="3600" dirty="0">
                <a:solidFill>
                  <a:schemeClr val="tx2"/>
                </a:solidFill>
              </a:rPr>
              <a:t>）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3E8B8E36-843C-4D71-B9B4-F7B35F92F4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 b="1">
                <a:solidFill>
                  <a:srgbClr val="FF6600"/>
                </a:solidFill>
              </a:rPr>
              <a:t>启动数组编辑器窗口的方法有：</a:t>
            </a:r>
          </a:p>
          <a:p>
            <a:pPr lvl="1" eaLnBrk="1" hangingPunct="1"/>
            <a:r>
              <a:rPr lang="zh-CN" altLang="en-US" sz="2400" b="1">
                <a:solidFill>
                  <a:srgbClr val="FF6600"/>
                </a:solidFill>
              </a:rPr>
              <a:t>在工作空间窗口中双击该变量；</a:t>
            </a:r>
          </a:p>
          <a:p>
            <a:pPr lvl="1" eaLnBrk="1" hangingPunct="1"/>
            <a:r>
              <a:rPr lang="zh-CN" altLang="en-US" sz="2400" b="1">
                <a:solidFill>
                  <a:srgbClr val="FF6600"/>
                </a:solidFill>
              </a:rPr>
              <a:t>在工作空间窗口中选择变量，按鼠标右键在快捷菜单中选择“</a:t>
            </a:r>
            <a:r>
              <a:rPr lang="en-US" altLang="zh-CN" sz="2400" b="1">
                <a:solidFill>
                  <a:srgbClr val="FF6600"/>
                </a:solidFill>
              </a:rPr>
              <a:t>Open…”</a:t>
            </a:r>
            <a:r>
              <a:rPr lang="zh-CN" altLang="en-US" sz="2400" b="1">
                <a:solidFill>
                  <a:srgbClr val="FF6600"/>
                </a:solidFill>
              </a:rPr>
              <a:t>菜单；</a:t>
            </a:r>
          </a:p>
          <a:p>
            <a:pPr eaLnBrk="1" hangingPunct="1"/>
            <a:endParaRPr lang="en-US" altLang="zh-CN" sz="2400" b="1">
              <a:solidFill>
                <a:srgbClr val="FF6600"/>
              </a:solidFill>
            </a:endParaRPr>
          </a:p>
        </p:txBody>
      </p:sp>
      <p:pic>
        <p:nvPicPr>
          <p:cNvPr id="35844" name="Picture 4">
            <a:extLst>
              <a:ext uri="{FF2B5EF4-FFF2-40B4-BE49-F238E27FC236}">
                <a16:creationId xmlns:a16="http://schemas.microsoft.com/office/drawing/2014/main" id="{3579062A-EFAE-442F-ACBC-B0AC9C1F4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3357564"/>
            <a:ext cx="4751388" cy="300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>
            <a:extLst>
              <a:ext uri="{FF2B5EF4-FFF2-40B4-BE49-F238E27FC236}">
                <a16:creationId xmlns:a16="http://schemas.microsoft.com/office/drawing/2014/main" id="{76E8DC6C-9C8D-4FFB-8FCE-822032E772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solidFill>
                  <a:schemeClr val="tx2"/>
                </a:solidFill>
              </a:rPr>
              <a:t>2.6  </a:t>
            </a:r>
            <a:r>
              <a:rPr lang="zh-CN" altLang="en-US" dirty="0">
                <a:solidFill>
                  <a:schemeClr val="tx2"/>
                </a:solidFill>
              </a:rPr>
              <a:t>文件编辑</a:t>
            </a:r>
            <a:r>
              <a:rPr lang="en-US" altLang="zh-CN" dirty="0">
                <a:solidFill>
                  <a:schemeClr val="tx2"/>
                </a:solidFill>
              </a:rPr>
              <a:t>/</a:t>
            </a:r>
            <a:r>
              <a:rPr lang="zh-CN" altLang="en-US" dirty="0">
                <a:solidFill>
                  <a:schemeClr val="tx2"/>
                </a:solidFill>
              </a:rPr>
              <a:t>调试</a:t>
            </a:r>
            <a:r>
              <a:rPr lang="en-US" altLang="zh-CN" dirty="0">
                <a:solidFill>
                  <a:schemeClr val="tx2"/>
                </a:solidFill>
              </a:rPr>
              <a:t>(Editor/debugger)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6D556C76-B119-4E77-BCD5-6793807E8B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zh-CN" altLang="en-US" sz="2800" b="1" dirty="0">
                <a:solidFill>
                  <a:schemeClr val="tx2"/>
                </a:solidFill>
              </a:rPr>
              <a:t>MATLAB通过自带的M文件编辑/调试器来创建和编辑M文件。</a:t>
            </a:r>
          </a:p>
          <a:p>
            <a:pPr eaLnBrk="1" hangingPunct="1">
              <a:spcBef>
                <a:spcPct val="30000"/>
              </a:spcBef>
            </a:pPr>
            <a:r>
              <a:rPr lang="zh-CN" altLang="en-US" sz="2400" b="1" dirty="0">
                <a:solidFill>
                  <a:srgbClr val="FF6600"/>
                </a:solidFill>
              </a:rPr>
              <a:t>进入MATLAB文件编辑器的方法如下：</a:t>
            </a:r>
          </a:p>
          <a:p>
            <a:pPr lvl="1" eaLnBrk="1" hangingPunct="1">
              <a:spcBef>
                <a:spcPct val="30000"/>
              </a:spcBef>
            </a:pPr>
            <a:r>
              <a:rPr lang="zh-CN" altLang="en-US" sz="2400" b="1" dirty="0">
                <a:solidFill>
                  <a:srgbClr val="FF6600"/>
                </a:solidFill>
              </a:rPr>
              <a:t>命令窗口直接键入命令：edit, 打开编辑器编辑Untitled.m文件。</a:t>
            </a:r>
          </a:p>
          <a:p>
            <a:pPr lvl="1" eaLnBrk="1" hangingPunct="1">
              <a:spcBef>
                <a:spcPct val="30000"/>
              </a:spcBef>
            </a:pPr>
            <a:r>
              <a:rPr lang="zh-CN" altLang="en-US" sz="2400" b="1" dirty="0">
                <a:solidFill>
                  <a:srgbClr val="FF6600"/>
                </a:solidFill>
              </a:rPr>
              <a:t>使用命令窗口中的菜单或工具条上的快捷工具按钮。</a:t>
            </a:r>
          </a:p>
          <a:p>
            <a:pPr eaLnBrk="1" hangingPunct="1">
              <a:spcBef>
                <a:spcPct val="30000"/>
              </a:spcBef>
            </a:pPr>
            <a:r>
              <a:rPr lang="zh-CN" altLang="en-US" sz="2400" b="1" dirty="0">
                <a:solidFill>
                  <a:srgbClr val="FF6600"/>
                </a:solidFill>
              </a:rPr>
              <a:t>M文件编辑/调试器窗口是标准的</a:t>
            </a:r>
            <a:r>
              <a:rPr lang="en-US" altLang="zh-CN" sz="2400" b="1" dirty="0">
                <a:solidFill>
                  <a:srgbClr val="FF6600"/>
                </a:solidFill>
              </a:rPr>
              <a:t>windows </a:t>
            </a:r>
            <a:r>
              <a:rPr lang="zh-CN" altLang="en-US" sz="2400" b="1" dirty="0">
                <a:solidFill>
                  <a:srgbClr val="FF6600"/>
                </a:solidFill>
              </a:rPr>
              <a:t>风格。</a:t>
            </a:r>
          </a:p>
          <a:p>
            <a:pPr eaLnBrk="1" hangingPunct="1">
              <a:spcBef>
                <a:spcPct val="30000"/>
              </a:spcBef>
            </a:pPr>
            <a:r>
              <a:rPr lang="zh-CN" altLang="en-US" sz="2400" b="1" dirty="0">
                <a:solidFill>
                  <a:srgbClr val="FF6600"/>
                </a:solidFill>
              </a:rPr>
              <a:t>编辑M文件可用其它任何文本编辑器进行。</a:t>
            </a:r>
          </a:p>
          <a:p>
            <a:pPr eaLnBrk="1" hangingPunct="1">
              <a:spcBef>
                <a:spcPct val="30000"/>
              </a:spcBef>
            </a:pPr>
            <a:endParaRPr lang="zh-CN" altLang="en-US" sz="2400" b="1" dirty="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47AA6D-9013-4DF5-B63B-4CDC9817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2"/>
                </a:solidFill>
              </a:rPr>
              <a:t>3 </a:t>
            </a:r>
            <a:r>
              <a:rPr lang="en-US" altLang="zh-CN" dirty="0" err="1">
                <a:solidFill>
                  <a:schemeClr val="tx2"/>
                </a:solidFill>
              </a:rPr>
              <a:t>Matlab</a:t>
            </a:r>
            <a:r>
              <a:rPr lang="zh-CN" altLang="en-US" dirty="0">
                <a:solidFill>
                  <a:schemeClr val="tx2"/>
                </a:solidFill>
              </a:rPr>
              <a:t>帮助系统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5D120B6E-6D9F-4A86-9D18-ACDDB133EA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3406" y="863459"/>
            <a:ext cx="4699590" cy="5131082"/>
          </a:xfrm>
        </p:spPr>
        <p:txBody>
          <a:bodyPr/>
          <a:lstStyle/>
          <a:p>
            <a:r>
              <a:rPr lang="en-US" altLang="zh-CN" dirty="0" err="1">
                <a:latin typeface="楷体_GB2312" pitchFamily="49" charset="-122"/>
                <a:ea typeface="楷体_GB2312" pitchFamily="49" charset="-122"/>
              </a:rPr>
              <a:t>Matlab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联机帮助</a:t>
            </a:r>
          </a:p>
          <a:p>
            <a:pPr lvl="1"/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工具条中的      按钮；</a:t>
            </a:r>
            <a:endParaRPr lang="en-US" altLang="zh-CN" dirty="0">
              <a:latin typeface="楷体_GB2312" pitchFamily="49" charset="-122"/>
              <a:ea typeface="楷体_GB2312" pitchFamily="49" charset="-122"/>
            </a:endParaRPr>
          </a:p>
          <a:p>
            <a:pPr lvl="1"/>
            <a:r>
              <a:rPr lang="zh-CN" altLang="en-US" sz="3200" dirty="0">
                <a:ea typeface="楷体_GB2312" pitchFamily="49" charset="-122"/>
              </a:rPr>
              <a:t>在命令窗口中执行</a:t>
            </a:r>
            <a:r>
              <a:rPr lang="en-US" altLang="zh-CN" sz="3200" dirty="0">
                <a:ea typeface="楷体_GB2312" pitchFamily="49" charset="-122"/>
              </a:rPr>
              <a:t>helpdesk</a:t>
            </a:r>
            <a:r>
              <a:rPr lang="zh-CN" altLang="en-US" sz="3200" dirty="0">
                <a:ea typeface="楷体_GB2312" pitchFamily="49" charset="-122"/>
              </a:rPr>
              <a:t>或</a:t>
            </a:r>
            <a:r>
              <a:rPr lang="en-US" altLang="zh-CN" sz="3200" dirty="0">
                <a:ea typeface="楷体_GB2312" pitchFamily="49" charset="-122"/>
              </a:rPr>
              <a:t>doc</a:t>
            </a:r>
            <a:r>
              <a:rPr lang="zh-CN" altLang="en-US" sz="3200" dirty="0">
                <a:ea typeface="楷体_GB2312" pitchFamily="49" charset="-122"/>
              </a:rPr>
              <a:t>。</a:t>
            </a:r>
            <a:endParaRPr lang="en-US" altLang="zh-CN" sz="3200" dirty="0">
              <a:ea typeface="楷体_GB2312" pitchFamily="49" charset="-122"/>
            </a:endParaRPr>
          </a:p>
          <a:p>
            <a:pPr>
              <a:buNone/>
            </a:pPr>
            <a:endParaRPr lang="zh-CN" altLang="en-US" sz="3600" dirty="0">
              <a:ea typeface="楷体_GB2312" pitchFamily="49" charset="-122"/>
            </a:endParaRPr>
          </a:p>
          <a:p>
            <a:pPr eaLnBrk="1" hangingPunct="1"/>
            <a:endParaRPr lang="en-US" altLang="zh-CN" sz="36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7830" name="Rectangle 6">
            <a:extLst>
              <a:ext uri="{FF2B5EF4-FFF2-40B4-BE49-F238E27FC236}">
                <a16:creationId xmlns:a16="http://schemas.microsoft.com/office/drawing/2014/main" id="{EA49689D-FC56-48F3-8571-2B2714B59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553" y="4868707"/>
            <a:ext cx="1122089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  <a:defRPr/>
            </a:pPr>
            <a:r>
              <a:rPr lang="en-US" altLang="zh-CN" sz="3200" dirty="0" err="1">
                <a:solidFill>
                  <a:schemeClr val="tx1"/>
                </a:solidFill>
                <a:ea typeface="楷体_GB2312" pitchFamily="49" charset="-122"/>
              </a:rPr>
              <a:t>Matlab</a:t>
            </a:r>
            <a:r>
              <a:rPr lang="zh-CN" altLang="en-US" sz="3200" dirty="0">
                <a:solidFill>
                  <a:schemeClr val="tx1"/>
                </a:solidFill>
                <a:ea typeface="楷体_GB2312" pitchFamily="49" charset="-122"/>
              </a:rPr>
              <a:t>主题的论坛：</a:t>
            </a:r>
            <a:endParaRPr lang="en-US" altLang="zh-CN" sz="3200" dirty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defRPr/>
            </a:pPr>
            <a:r>
              <a:rPr lang="en-US" sz="2400" dirty="0">
                <a:hlinkClick r:id="rId2"/>
              </a:rPr>
              <a:t>https://www.ilovematlab.cn/</a:t>
            </a:r>
            <a:endParaRPr lang="en-US" sz="2400" dirty="0"/>
          </a:p>
          <a:p>
            <a:pPr>
              <a:defRPr/>
            </a:pPr>
            <a:r>
              <a:rPr lang="en-US" sz="2400" dirty="0">
                <a:hlinkClick r:id="rId3"/>
              </a:rPr>
              <a:t>http://www.matlabsky.com/</a:t>
            </a:r>
            <a:endParaRPr kumimoji="1" lang="zh-CN" altLang="en-US" sz="2400" dirty="0">
              <a:effectLst>
                <a:outerShdw blurRad="38100" dist="38100" dir="2700000" algn="tl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C37D3-A09C-4A60-A162-00F6C957C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835" y="1356401"/>
            <a:ext cx="533400" cy="695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D86072-DF50-4770-AC25-F57C26AD9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758" y="731016"/>
            <a:ext cx="5993004" cy="33010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C422E5-EB06-4624-B09F-4E7D63295A9F}"/>
              </a:ext>
            </a:extLst>
          </p:cNvPr>
          <p:cNvSpPr txBox="1"/>
          <p:nvPr/>
        </p:nvSpPr>
        <p:spPr>
          <a:xfrm>
            <a:off x="485553" y="3016385"/>
            <a:ext cx="45046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zh-CN" sz="2800" dirty="0">
                <a:solidFill>
                  <a:schemeClr val="tx1"/>
                </a:solidFill>
                <a:ea typeface="楷体_GB2312" pitchFamily="49" charset="-122"/>
              </a:rPr>
              <a:t>MathWorks</a:t>
            </a:r>
            <a:r>
              <a:rPr lang="zh-CN" altLang="en-US" sz="2800" dirty="0">
                <a:solidFill>
                  <a:schemeClr val="tx1"/>
                </a:solidFill>
                <a:ea typeface="楷体_GB2312" pitchFamily="49" charset="-122"/>
              </a:rPr>
              <a:t>支持网站：</a:t>
            </a:r>
            <a:r>
              <a:rPr lang="en-US" altLang="zh-CN" sz="2800" dirty="0">
                <a:solidFill>
                  <a:schemeClr val="tx1"/>
                </a:solidFill>
                <a:ea typeface="楷体_GB2312" pitchFamily="49" charset="-122"/>
              </a:rPr>
              <a:t>https://ww2.mathworks.cn/support.html?s_tid=gn_supp</a:t>
            </a:r>
          </a:p>
          <a:p>
            <a:endParaRPr 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F76401-C580-4C67-8AB4-20E81F3FC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014" y="4156587"/>
            <a:ext cx="5510322" cy="21876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4736D09-EF9D-49A3-9F8F-935B51EFF710}"/>
              </a:ext>
            </a:extLst>
          </p:cNvPr>
          <p:cNvSpPr txBox="1"/>
          <p:nvPr/>
        </p:nvSpPr>
        <p:spPr>
          <a:xfrm>
            <a:off x="4925085" y="4662535"/>
            <a:ext cx="1638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如果不显示帮助文档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　在命令窗口查询帮助</a:t>
            </a:r>
            <a:br>
              <a:rPr lang="zh-CN" altLang="en-US" dirty="0"/>
            </a:br>
            <a:r>
              <a:rPr lang="zh-CN" altLang="en-US" dirty="0"/>
              <a:t>　　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0C4D86-FD70-4491-B770-5AAEE6D1E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67563"/>
            <a:ext cx="10972800" cy="5158601"/>
          </a:xfrm>
        </p:spPr>
        <p:txBody>
          <a:bodyPr/>
          <a:lstStyle/>
          <a:p>
            <a:r>
              <a:rPr lang="en-US" altLang="zh-CN" dirty="0"/>
              <a:t> help</a:t>
            </a:r>
            <a:r>
              <a:rPr lang="zh-CN" altLang="en-US" dirty="0"/>
              <a:t>命令：</a:t>
            </a:r>
            <a:endParaRPr lang="en-US" altLang="zh-CN" dirty="0"/>
          </a:p>
          <a:p>
            <a:pPr lvl="1"/>
            <a:r>
              <a:rPr lang="zh-CN" altLang="en-US" dirty="0"/>
              <a:t>在命令窗口键入</a:t>
            </a:r>
            <a:r>
              <a:rPr lang="en-US" altLang="zh-CN" dirty="0"/>
              <a:t>help</a:t>
            </a:r>
            <a:r>
              <a:rPr lang="zh-CN" altLang="en-US" dirty="0"/>
              <a:t>命令可以列出帮助主题；</a:t>
            </a:r>
            <a:endParaRPr lang="en-US" altLang="zh-CN" dirty="0"/>
          </a:p>
          <a:p>
            <a:pPr lvl="1"/>
            <a:r>
              <a:rPr lang="zh-CN" altLang="en-US" dirty="0"/>
              <a:t>键入“</a:t>
            </a:r>
            <a:r>
              <a:rPr lang="en-US" altLang="zh-CN" dirty="0"/>
              <a:t>help </a:t>
            </a:r>
            <a:r>
              <a:rPr lang="zh-CN" altLang="en-US" dirty="0"/>
              <a:t>函数名”可以得到指定函数的在线帮助信息。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lookfor</a:t>
            </a:r>
            <a:r>
              <a:rPr lang="zh-CN" altLang="en-US" dirty="0"/>
              <a:t>命令：</a:t>
            </a:r>
            <a:br>
              <a:rPr lang="zh-CN" altLang="en-US" dirty="0"/>
            </a:br>
            <a:r>
              <a:rPr lang="zh-CN" altLang="en-US" dirty="0"/>
              <a:t>　　在命令窗口键入“</a:t>
            </a:r>
            <a:r>
              <a:rPr lang="en-US" altLang="zh-CN" dirty="0" err="1"/>
              <a:t>lookfor</a:t>
            </a:r>
            <a:r>
              <a:rPr lang="en-US" altLang="zh-CN" dirty="0"/>
              <a:t> </a:t>
            </a:r>
            <a:r>
              <a:rPr lang="zh-CN" altLang="en-US" dirty="0"/>
              <a:t>关键词”，即可根据关键词进行查找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rgbClr val="FFC000"/>
                </a:solidFill>
              </a:rPr>
              <a:t>扫描函数第一注释行</a:t>
            </a:r>
            <a:r>
              <a:rPr lang="en-US" altLang="zh-CN" dirty="0"/>
              <a:t>)</a:t>
            </a:r>
            <a:r>
              <a:rPr lang="zh-CN" altLang="en-US" dirty="0"/>
              <a:t>搜索出一系列与给定关键词相关的命令和函数。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其他帮助命令：</a:t>
            </a:r>
            <a:r>
              <a:rPr lang="en-US" altLang="zh-CN" dirty="0"/>
              <a:t>exit</a:t>
            </a:r>
            <a:r>
              <a:rPr lang="zh-CN" altLang="en-US" dirty="0"/>
              <a:t>、</a:t>
            </a:r>
            <a:r>
              <a:rPr lang="en-US" altLang="zh-CN" dirty="0"/>
              <a:t>what</a:t>
            </a:r>
            <a:r>
              <a:rPr lang="zh-CN" altLang="en-US" dirty="0"/>
              <a:t>、</a:t>
            </a:r>
            <a:r>
              <a:rPr lang="en-US" altLang="zh-CN" dirty="0"/>
              <a:t>who</a:t>
            </a:r>
            <a:r>
              <a:rPr lang="zh-CN" altLang="en-US" dirty="0"/>
              <a:t>、</a:t>
            </a:r>
            <a:r>
              <a:rPr lang="en-US" altLang="zh-CN" dirty="0" err="1"/>
              <a:t>whos</a:t>
            </a:r>
            <a:r>
              <a:rPr lang="zh-CN" altLang="en-US" dirty="0"/>
              <a:t>、</a:t>
            </a:r>
            <a:r>
              <a:rPr lang="en-US" altLang="zh-CN" dirty="0"/>
              <a:t>which</a:t>
            </a:r>
            <a:r>
              <a:rPr lang="zh-CN" altLang="en-US" dirty="0"/>
              <a:t>。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49B4-7E0B-401F-A95A-0B1C355F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课程定位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A6E29-A8D9-4E19-AE7D-B2DEBDB90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5084"/>
            <a:ext cx="10825018" cy="1729644"/>
          </a:xfrm>
        </p:spPr>
        <p:txBody>
          <a:bodyPr/>
          <a:lstStyle/>
          <a:p>
            <a:r>
              <a:rPr lang="zh-CN" altLang="en-US" dirty="0"/>
              <a:t>工程教育认证指标点支撑：</a:t>
            </a:r>
            <a:r>
              <a:rPr lang="en-US" altLang="zh-CN" dirty="0">
                <a:solidFill>
                  <a:srgbClr val="FF0000"/>
                </a:solidFill>
              </a:rPr>
              <a:t>1.2 </a:t>
            </a:r>
            <a:r>
              <a:rPr lang="zh-CN" altLang="en-US" dirty="0">
                <a:solidFill>
                  <a:srgbClr val="FF0000"/>
                </a:solidFill>
              </a:rPr>
              <a:t>工程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教学目的：</a:t>
            </a:r>
            <a:endParaRPr lang="en-US" altLang="zh-CN" dirty="0"/>
          </a:p>
          <a:p>
            <a:pPr lvl="1"/>
            <a:r>
              <a:rPr lang="zh-CN" altLang="en-US" dirty="0"/>
              <a:t>掌握工程基础知识，能够将基本概念、基本理论和基本方法应用于实际的通信、信息以及电子信息类系统。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64576-E91E-42A6-BE87-5634F91517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90963-3CD2-4BEB-8141-25D9C5F657D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F76ED-0420-496B-AE76-79C2838A0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343" y="3429000"/>
            <a:ext cx="6802754" cy="25424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CAB0FD-9AB1-4477-B3C2-EB81E9262461}"/>
              </a:ext>
            </a:extLst>
          </p:cNvPr>
          <p:cNvSpPr txBox="1">
            <a:spLocks/>
          </p:cNvSpPr>
          <p:nvPr/>
        </p:nvSpPr>
        <p:spPr>
          <a:xfrm>
            <a:off x="609599" y="2672705"/>
            <a:ext cx="7204365" cy="1729644"/>
          </a:xfrm>
          <a:prstGeom prst="rect">
            <a:avLst/>
          </a:prstGeom>
        </p:spPr>
        <p:txBody>
          <a:bodyPr/>
          <a:lstStyle>
            <a:lvl1pPr marL="338138" indent="-3381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38238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595438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2638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3515" indent="-22850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0515" indent="-22850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7518" indent="-22850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4520" indent="-22850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</p:txBody>
      </p:sp>
      <p:pic>
        <p:nvPicPr>
          <p:cNvPr id="2050" name="Picture 2" descr="https://ss3.bdstatic.com/70cFv8Sh_Q1YnxGkpoWK1HF6hhy/it/u=2885932105,2537100294&amp;fm=26&amp;gp=0.jpg">
            <a:extLst>
              <a:ext uri="{FF2B5EF4-FFF2-40B4-BE49-F238E27FC236}">
                <a16:creationId xmlns:a16="http://schemas.microsoft.com/office/drawing/2014/main" id="{CBF9019A-AD6D-45EA-B31F-EDEE5A31E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936" y="2753781"/>
            <a:ext cx="3127663" cy="208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392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GB" sz="2800" dirty="0"/>
              <a:t>模糊查询</a:t>
            </a:r>
            <a:br>
              <a:rPr lang="zh-CN" altLang="en-GB" sz="2800" dirty="0"/>
            </a:br>
            <a:r>
              <a:rPr lang="zh-CN" altLang="en-GB" sz="2800" dirty="0"/>
              <a:t>　　</a:t>
            </a:r>
            <a:endParaRPr lang="zh-CN" altLang="en-US" sz="2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7723B9-A2C8-493D-8F97-A92A8EC74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995083"/>
            <a:ext cx="5486399" cy="5131082"/>
          </a:xfrm>
        </p:spPr>
        <p:txBody>
          <a:bodyPr/>
          <a:lstStyle/>
          <a:p>
            <a:r>
              <a:rPr lang="zh-CN" altLang="en-US" dirty="0"/>
              <a:t> 在命令窗口中，</a:t>
            </a:r>
            <a:r>
              <a:rPr lang="zh-CN" altLang="en-GB" dirty="0"/>
              <a:t>输入命令的前几个字母，然后按</a:t>
            </a:r>
            <a:r>
              <a:rPr lang="en-US" altLang="zh-CN" dirty="0"/>
              <a:t>Tab</a:t>
            </a:r>
            <a:r>
              <a:rPr lang="zh-CN" altLang="en-US" dirty="0"/>
              <a:t>键，就可以列出所有以这几个字母开始的命令和函数。</a:t>
            </a:r>
            <a:br>
              <a:rPr lang="zh-CN" altLang="en-US" dirty="0"/>
            </a:br>
            <a:r>
              <a:rPr lang="zh-CN" altLang="en-US" sz="2400" b="1" dirty="0">
                <a:solidFill>
                  <a:srgbClr val="FF6600"/>
                </a:solidFill>
              </a:rPr>
              <a:t>注意：</a:t>
            </a:r>
            <a:r>
              <a:rPr lang="en-US" altLang="zh-CN" sz="2400" b="1" dirty="0" err="1">
                <a:solidFill>
                  <a:srgbClr val="FF6600"/>
                </a:solidFill>
              </a:rPr>
              <a:t>lookfor</a:t>
            </a:r>
            <a:r>
              <a:rPr lang="zh-CN" altLang="en-US" sz="2400" b="1" dirty="0">
                <a:solidFill>
                  <a:srgbClr val="FF6600"/>
                </a:solidFill>
              </a:rPr>
              <a:t>和模糊查询查到的不是详细信息，通常还需要在确定了具体函数名称后用</a:t>
            </a:r>
            <a:r>
              <a:rPr lang="en-US" altLang="zh-CN" sz="2400" b="1" dirty="0">
                <a:solidFill>
                  <a:srgbClr val="FF6600"/>
                </a:solidFill>
              </a:rPr>
              <a:t>help</a:t>
            </a:r>
            <a:r>
              <a:rPr lang="zh-CN" altLang="en-US" sz="2400" b="1" dirty="0">
                <a:solidFill>
                  <a:srgbClr val="FF6600"/>
                </a:solidFill>
              </a:rPr>
              <a:t>命令显示与之相关的详细信息。</a:t>
            </a:r>
            <a:endParaRPr lang="en-US" sz="2400" b="1" dirty="0">
              <a:solidFill>
                <a:srgbClr val="FF66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114A97-E610-4965-8C2E-BB014D19B8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09"/>
          <a:stretch/>
        </p:blipFill>
        <p:spPr>
          <a:xfrm>
            <a:off x="6485860" y="890587"/>
            <a:ext cx="5387273" cy="50768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681D27C0-72AB-4391-B8FC-04ABF49822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8601"/>
            <a:ext cx="8229600" cy="315913"/>
          </a:xfrm>
          <a:solidFill>
            <a:schemeClr val="accent1"/>
          </a:solidFill>
        </p:spPr>
        <p:txBody>
          <a:bodyPr/>
          <a:lstStyle/>
          <a:p>
            <a:pPr eaLnBrk="1" hangingPunct="1">
              <a:defRPr/>
            </a:pPr>
            <a:r>
              <a:rPr lang="zh-CN" altLang="en-US" sz="2000">
                <a:latin typeface="Times New Roman" pitchFamily="18" charset="0"/>
                <a:ea typeface="楷体_GB2312" pitchFamily="49" charset="-122"/>
              </a:rPr>
              <a:t>第</a:t>
            </a:r>
            <a:r>
              <a:rPr lang="en-US" altLang="zh-CN" sz="2000">
                <a:latin typeface="Times New Roman" pitchFamily="18" charset="0"/>
                <a:ea typeface="楷体_GB2312" pitchFamily="49" charset="-122"/>
              </a:rPr>
              <a:t>1</a:t>
            </a:r>
            <a:r>
              <a:rPr lang="zh-CN" altLang="en-US" sz="2000">
                <a:latin typeface="Times New Roman" pitchFamily="18" charset="0"/>
                <a:ea typeface="楷体_GB2312" pitchFamily="49" charset="-122"/>
              </a:rPr>
              <a:t>章  </a:t>
            </a:r>
            <a:r>
              <a:rPr lang="en-US" altLang="zh-CN" sz="2000">
                <a:latin typeface="Times New Roman" pitchFamily="18" charset="0"/>
                <a:ea typeface="楷体_GB2312" pitchFamily="49" charset="-122"/>
              </a:rPr>
              <a:t>Matlab</a:t>
            </a:r>
            <a:r>
              <a:rPr lang="zh-CN" altLang="en-US" sz="2000">
                <a:latin typeface="Times New Roman" pitchFamily="18" charset="0"/>
                <a:ea typeface="楷体_GB2312" pitchFamily="49" charset="-122"/>
              </a:rPr>
              <a:t>概述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FE8B9364-AA0A-45F0-90C4-D0E46E6FF3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125538"/>
            <a:ext cx="8229600" cy="47418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 err="1"/>
              <a:t>Matlab</a:t>
            </a:r>
            <a:r>
              <a:rPr lang="zh-CN" altLang="en-US" b="1" dirty="0"/>
              <a:t>常用的窗口帮助命令</a:t>
            </a:r>
          </a:p>
          <a:p>
            <a:pPr eaLnBrk="1" hangingPunct="1"/>
            <a:endParaRPr lang="en-US" altLang="zh-CN" dirty="0">
              <a:latin typeface="Arial Unicode MS" pitchFamily="34" charset="-122"/>
            </a:endParaRPr>
          </a:p>
        </p:txBody>
      </p:sp>
      <p:pic>
        <p:nvPicPr>
          <p:cNvPr id="54276" name="Picture 4">
            <a:extLst>
              <a:ext uri="{FF2B5EF4-FFF2-40B4-BE49-F238E27FC236}">
                <a16:creationId xmlns:a16="http://schemas.microsoft.com/office/drawing/2014/main" id="{57C810B0-1204-42FB-9D6D-A59C41E43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2420939"/>
            <a:ext cx="7604125" cy="324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4">
            <a:extLst>
              <a:ext uri="{FF2B5EF4-FFF2-40B4-BE49-F238E27FC236}">
                <a16:creationId xmlns:a16="http://schemas.microsoft.com/office/drawing/2014/main" id="{E821D094-A636-4FE1-AAEC-0DE72AF28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991" y="1196975"/>
            <a:ext cx="7921625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4476A94-A9C3-451E-ABEE-8075FA69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MATLAB </a:t>
            </a:r>
            <a:r>
              <a:rPr lang="zh-CN" altLang="en-US" dirty="0"/>
              <a:t>通用命令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81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8DDD-E44B-461D-9DD2-E5335FB6E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课程小结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AF917-BCBC-4F7A-829D-1BD80A7F98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90963-3CD2-4BEB-8141-25D9C5F657DF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61408D-C7EC-4811-96F8-982536164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17" y="999564"/>
            <a:ext cx="8606242" cy="523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2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3A929-DE0A-4BAA-818F-7030E8D8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几个实例演示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430CCF-40A2-4F5E-AE4C-E1A10266B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图像处理实例</a:t>
            </a:r>
            <a:r>
              <a:rPr lang="en-US" altLang="zh-CN" dirty="0"/>
              <a:t>demo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语音处理实例</a:t>
            </a:r>
            <a:r>
              <a:rPr lang="en-US" altLang="zh-CN" dirty="0"/>
              <a:t>demo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通信信号处理实例</a:t>
            </a:r>
            <a:r>
              <a:rPr lang="en-US" altLang="zh-CN" dirty="0"/>
              <a:t>demo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B784BA-26B8-4768-84BD-DD70688F6B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90963-3CD2-4BEB-8141-25D9C5F657D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04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8CBB4B34-18D5-47DD-AD04-573F8D961B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8601"/>
            <a:ext cx="8229600" cy="315913"/>
          </a:xfrm>
          <a:solidFill>
            <a:schemeClr val="accent1"/>
          </a:solidFill>
        </p:spPr>
        <p:txBody>
          <a:bodyPr/>
          <a:lstStyle/>
          <a:p>
            <a:pPr eaLnBrk="1" hangingPunct="1">
              <a:defRPr/>
            </a:pPr>
            <a:r>
              <a:rPr lang="zh-CN" altLang="en-US" sz="2000">
                <a:latin typeface="Times New Roman" pitchFamily="18" charset="0"/>
                <a:ea typeface="楷体_GB2312" pitchFamily="49" charset="-122"/>
              </a:rPr>
              <a:t>第</a:t>
            </a:r>
            <a:r>
              <a:rPr lang="en-US" altLang="zh-CN" sz="2000">
                <a:latin typeface="Times New Roman" pitchFamily="18" charset="0"/>
                <a:ea typeface="楷体_GB2312" pitchFamily="49" charset="-122"/>
              </a:rPr>
              <a:t>1</a:t>
            </a:r>
            <a:r>
              <a:rPr lang="zh-CN" altLang="en-US" sz="2000">
                <a:latin typeface="Times New Roman" pitchFamily="18" charset="0"/>
                <a:ea typeface="楷体_GB2312" pitchFamily="49" charset="-122"/>
              </a:rPr>
              <a:t>章  </a:t>
            </a:r>
            <a:r>
              <a:rPr lang="en-US" altLang="zh-CN" sz="2000">
                <a:latin typeface="Times New Roman" pitchFamily="18" charset="0"/>
                <a:ea typeface="楷体_GB2312" pitchFamily="49" charset="-122"/>
              </a:rPr>
              <a:t>Matlab</a:t>
            </a:r>
            <a:r>
              <a:rPr lang="zh-CN" altLang="en-US" sz="2000">
                <a:latin typeface="Times New Roman" pitchFamily="18" charset="0"/>
                <a:ea typeface="楷体_GB2312" pitchFamily="49" charset="-122"/>
              </a:rPr>
              <a:t>概述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A17A304A-5261-4DD4-A540-DEB6AA4685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125538"/>
            <a:ext cx="8229600" cy="4741862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上机练习（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000" dirty="0"/>
              <a:t>（ </a:t>
            </a:r>
            <a:r>
              <a:rPr lang="en-US" altLang="zh-CN" sz="2000" dirty="0"/>
              <a:t>1</a:t>
            </a:r>
            <a:r>
              <a:rPr lang="zh-CN" altLang="en-US" sz="2000" dirty="0"/>
              <a:t>）以两种方式打开 </a:t>
            </a:r>
            <a:r>
              <a:rPr lang="en-US" altLang="zh-CN" sz="2000" dirty="0"/>
              <a:t>MATLAB </a:t>
            </a:r>
            <a:r>
              <a:rPr lang="zh-CN" altLang="en-US" sz="2000" dirty="0"/>
              <a:t>工作窗口，进入</a:t>
            </a:r>
            <a:r>
              <a:rPr lang="en-US" altLang="zh-CN" sz="2000" dirty="0"/>
              <a:t>MATLAB </a:t>
            </a:r>
            <a:r>
              <a:rPr lang="zh-CN" altLang="en-US" sz="2000" dirty="0"/>
              <a:t>的工作环境，并尝试用不同的方式退出。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000" dirty="0"/>
              <a:t>（ </a:t>
            </a:r>
            <a:r>
              <a:rPr lang="en-US" altLang="zh-CN" sz="2000" dirty="0"/>
              <a:t>2</a:t>
            </a:r>
            <a:r>
              <a:rPr lang="zh-CN" altLang="en-US" sz="2000" dirty="0"/>
              <a:t>）尝试、熟悉 </a:t>
            </a:r>
            <a:r>
              <a:rPr lang="en-US" altLang="zh-CN" sz="2000" dirty="0"/>
              <a:t>MATLAB </a:t>
            </a:r>
            <a:r>
              <a:rPr lang="zh-CN" altLang="en-US" sz="2000" dirty="0"/>
              <a:t>的各栏菜单以及各个工具栏的功能。 </a:t>
            </a:r>
            <a:endParaRPr lang="en-US" altLang="zh-CN" sz="2000" dirty="0"/>
          </a:p>
          <a:p>
            <a:pPr>
              <a:lnSpc>
                <a:spcPct val="80000"/>
              </a:lnSpc>
              <a:buNone/>
            </a:pPr>
            <a:r>
              <a:rPr lang="zh-CN" altLang="en-US" sz="2000" dirty="0"/>
              <a:t>（ </a:t>
            </a:r>
            <a:r>
              <a:rPr lang="en-US" altLang="zh-CN" sz="2000" dirty="0"/>
              <a:t>3</a:t>
            </a:r>
            <a:r>
              <a:rPr lang="zh-CN" altLang="en-US" sz="2000" dirty="0"/>
              <a:t>）如何使</a:t>
            </a:r>
            <a:r>
              <a:rPr lang="en-US" altLang="zh-CN" sz="2000" dirty="0"/>
              <a:t>MATLAB</a:t>
            </a:r>
            <a:r>
              <a:rPr lang="zh-CN" altLang="en-US" sz="2000" dirty="0"/>
              <a:t>某个窗口脱离默认窗口独立成为独立窗口？又如何将脱离出去的窗口重新集成到默认窗口中？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000" dirty="0"/>
              <a:t>（ </a:t>
            </a:r>
            <a:r>
              <a:rPr lang="en-US" altLang="zh-CN" sz="2000" dirty="0"/>
              <a:t>4</a:t>
            </a:r>
            <a:r>
              <a:rPr lang="zh-CN" altLang="en-US" sz="2000" dirty="0"/>
              <a:t>）重新启动 </a:t>
            </a:r>
            <a:r>
              <a:rPr lang="en-US" altLang="zh-CN" sz="2000" dirty="0"/>
              <a:t>MATLAB </a:t>
            </a:r>
            <a:r>
              <a:rPr lang="zh-CN" altLang="en-US" sz="2000" dirty="0"/>
              <a:t>，进入 </a:t>
            </a:r>
            <a:r>
              <a:rPr lang="en-US" altLang="zh-CN" sz="2000" dirty="0"/>
              <a:t>MATLAB </a:t>
            </a:r>
            <a:r>
              <a:rPr lang="zh-CN" altLang="en-US" sz="2000" dirty="0"/>
              <a:t>工作窗口，用 </a:t>
            </a:r>
            <a:r>
              <a:rPr lang="en-US" altLang="zh-CN" sz="2000" dirty="0"/>
              <a:t>who </a:t>
            </a:r>
            <a:r>
              <a:rPr lang="zh-CN" altLang="en-US" sz="2000" dirty="0"/>
              <a:t>命令查看当前工作空间内有无变量及其值。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000" dirty="0"/>
              <a:t>（ </a:t>
            </a:r>
            <a:r>
              <a:rPr lang="en-US" altLang="zh-CN" sz="2000" dirty="0"/>
              <a:t>5</a:t>
            </a:r>
            <a:r>
              <a:rPr lang="zh-CN" altLang="en-US" sz="2000" dirty="0"/>
              <a:t>）此时再次用 </a:t>
            </a:r>
            <a:r>
              <a:rPr lang="en-US" altLang="zh-CN" sz="2000" dirty="0"/>
              <a:t>who </a:t>
            </a:r>
            <a:r>
              <a:rPr lang="zh-CN" altLang="en-US" sz="2000" dirty="0"/>
              <a:t>命令查看工作空间内的变量名及其值，与（ </a:t>
            </a:r>
            <a:r>
              <a:rPr lang="en-US" altLang="zh-CN" sz="2000" dirty="0"/>
              <a:t>3</a:t>
            </a:r>
            <a:r>
              <a:rPr lang="zh-CN" altLang="en-US" sz="2000" dirty="0"/>
              <a:t>）比较，同时用</a:t>
            </a:r>
            <a:r>
              <a:rPr lang="en-US" altLang="zh-CN" sz="2000" dirty="0" err="1"/>
              <a:t>whos</a:t>
            </a:r>
            <a:r>
              <a:rPr lang="en-US" altLang="zh-CN" sz="2000" dirty="0"/>
              <a:t> </a:t>
            </a:r>
            <a:r>
              <a:rPr lang="zh-CN" altLang="en-US" sz="2000" dirty="0"/>
              <a:t>命令查看变量，比较与 </a:t>
            </a:r>
            <a:r>
              <a:rPr lang="en-US" altLang="zh-CN" sz="2000" dirty="0"/>
              <a:t>who </a:t>
            </a:r>
            <a:r>
              <a:rPr lang="zh-CN" altLang="en-US" sz="2000" dirty="0"/>
              <a:t>命令的不同。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000" dirty="0"/>
              <a:t>（ </a:t>
            </a:r>
            <a:r>
              <a:rPr lang="en-US" altLang="zh-CN" sz="2000" dirty="0"/>
              <a:t>6</a:t>
            </a:r>
            <a:r>
              <a:rPr lang="zh-CN" altLang="en-US" sz="2000" dirty="0"/>
              <a:t>）熟练掌握 </a:t>
            </a:r>
            <a:r>
              <a:rPr lang="en-US" altLang="zh-CN" sz="2000" dirty="0"/>
              <a:t>MATLAB </a:t>
            </a:r>
            <a:r>
              <a:rPr lang="zh-CN" altLang="en-US" sz="2000" dirty="0"/>
              <a:t>的通用命令。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000" dirty="0"/>
              <a:t>（ </a:t>
            </a:r>
            <a:r>
              <a:rPr lang="en-US" altLang="zh-CN" sz="2000" dirty="0"/>
              <a:t>7</a:t>
            </a:r>
            <a:r>
              <a:rPr lang="zh-CN" altLang="en-US" sz="2000" dirty="0"/>
              <a:t>）练习并熟练掌握 </a:t>
            </a:r>
            <a:r>
              <a:rPr lang="en-US" altLang="zh-CN" sz="2000" dirty="0"/>
              <a:t>MATLAB </a:t>
            </a:r>
            <a:r>
              <a:rPr lang="zh-CN" altLang="en-US" sz="2000" dirty="0"/>
              <a:t>的帮助命令，学会利用 </a:t>
            </a:r>
            <a:r>
              <a:rPr lang="en-US" altLang="zh-CN" sz="2000" dirty="0"/>
              <a:t>MATLAB</a:t>
            </a:r>
            <a:r>
              <a:rPr lang="zh-CN" altLang="en-US" sz="2000" dirty="0"/>
              <a:t>的帮助信息。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8</a:t>
            </a:r>
            <a:r>
              <a:rPr lang="zh-CN" altLang="en-US" sz="2000" dirty="0"/>
              <a:t>）用 </a:t>
            </a:r>
            <a:r>
              <a:rPr lang="en-US" altLang="zh-CN" sz="2000" dirty="0" err="1"/>
              <a:t>lookfor</a:t>
            </a:r>
            <a:r>
              <a:rPr lang="en-US" altLang="zh-CN" sz="2000" dirty="0"/>
              <a:t> </a:t>
            </a:r>
            <a:r>
              <a:rPr lang="zh-CN" altLang="en-US" sz="2000" dirty="0"/>
              <a:t>命令查找函数 </a:t>
            </a:r>
            <a:r>
              <a:rPr lang="en-US" altLang="zh-CN" sz="2000" dirty="0"/>
              <a:t>cos </a:t>
            </a:r>
            <a:r>
              <a:rPr lang="zh-CN" altLang="en-US" sz="2000" dirty="0"/>
              <a:t>的信息，并与 </a:t>
            </a:r>
            <a:r>
              <a:rPr lang="en-US" altLang="zh-CN" sz="2000" dirty="0"/>
              <a:t>help </a:t>
            </a:r>
            <a:r>
              <a:rPr lang="zh-CN" altLang="en-US" sz="2000" dirty="0"/>
              <a:t>命令查找的结果相比较，注意采用两种命令之间的差别。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s3.bdstatic.com/70cFv8Sh_Q1YnxGkpoWK1HF6hhy/it/u=2885932105,2537100294&amp;fm=26&amp;gp=0.jpg">
            <a:extLst>
              <a:ext uri="{FF2B5EF4-FFF2-40B4-BE49-F238E27FC236}">
                <a16:creationId xmlns:a16="http://schemas.microsoft.com/office/drawing/2014/main" id="{CBF9019A-AD6D-45EA-B31F-EDEE5A31E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665" y="3624085"/>
            <a:ext cx="3127663" cy="208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4049B4-7E0B-401F-A95A-0B1C355F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课程定位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A6E29-A8D9-4E19-AE7D-B2DEBDB90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5084"/>
            <a:ext cx="10825018" cy="1729644"/>
          </a:xfrm>
        </p:spPr>
        <p:txBody>
          <a:bodyPr/>
          <a:lstStyle/>
          <a:p>
            <a:r>
              <a:rPr lang="zh-CN" altLang="en-US" dirty="0"/>
              <a:t>工程教育认证指标点支撑：</a:t>
            </a:r>
            <a:r>
              <a:rPr lang="en-US" altLang="zh-CN" dirty="0">
                <a:solidFill>
                  <a:srgbClr val="FF0000"/>
                </a:solidFill>
              </a:rPr>
              <a:t>5.3 </a:t>
            </a:r>
            <a:r>
              <a:rPr lang="zh-CN" altLang="en-US" dirty="0">
                <a:solidFill>
                  <a:srgbClr val="FF0000"/>
                </a:solidFill>
              </a:rPr>
              <a:t>工程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教学目的：</a:t>
            </a:r>
            <a:endParaRPr lang="en-US" altLang="zh-CN" dirty="0"/>
          </a:p>
          <a:p>
            <a:pPr lvl="1"/>
            <a:r>
              <a:rPr lang="zh-CN" altLang="en-US" dirty="0"/>
              <a:t>能恰当使用</a:t>
            </a:r>
            <a:r>
              <a:rPr lang="en-US" altLang="zh-CN" dirty="0" err="1"/>
              <a:t>Matlab</a:t>
            </a:r>
            <a:r>
              <a:rPr lang="zh-CN" altLang="en-US" dirty="0"/>
              <a:t>软件仿真工具，完成工程问题的仿真分析、数值求解和数据可视化表现，能理解该工具的优势与局限性。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64576-E91E-42A6-BE87-5634F91517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90963-3CD2-4BEB-8141-25D9C5F657DF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CAB0FD-9AB1-4477-B3C2-EB81E9262461}"/>
              </a:ext>
            </a:extLst>
          </p:cNvPr>
          <p:cNvSpPr txBox="1">
            <a:spLocks/>
          </p:cNvSpPr>
          <p:nvPr/>
        </p:nvSpPr>
        <p:spPr>
          <a:xfrm>
            <a:off x="609599" y="2672705"/>
            <a:ext cx="7204365" cy="1729644"/>
          </a:xfrm>
          <a:prstGeom prst="rect">
            <a:avLst/>
          </a:prstGeom>
        </p:spPr>
        <p:txBody>
          <a:bodyPr/>
          <a:lstStyle>
            <a:lvl1pPr marL="338138" indent="-3381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38238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595438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2638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3515" indent="-22850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0515" indent="-22850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7518" indent="-22850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4520" indent="-22850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313705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5E1F-7835-4C2E-894C-77B0CFA36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课程目的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0A94-8755-4FFA-BA7E-FF56161A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本课程的核心目的在于培养学生对复杂工程问题的</a:t>
            </a:r>
            <a:r>
              <a:rPr lang="zh-CN" altLang="en-US" dirty="0">
                <a:solidFill>
                  <a:srgbClr val="FF0000"/>
                </a:solidFill>
              </a:rPr>
              <a:t>理解、分析、建模</a:t>
            </a:r>
            <a:r>
              <a:rPr lang="zh-CN" altLang="en-US" dirty="0"/>
              <a:t>和对计算过程的</a:t>
            </a:r>
            <a:r>
              <a:rPr lang="zh-CN" altLang="en-US" dirty="0">
                <a:solidFill>
                  <a:srgbClr val="FF0000"/>
                </a:solidFill>
              </a:rPr>
              <a:t>编程实现和结果可视化分析</a:t>
            </a:r>
            <a:r>
              <a:rPr lang="zh-CN" altLang="en-US" dirty="0"/>
              <a:t>能力，从而支撑学生对后续课程学习以及对实际工程问题的建模求解。</a:t>
            </a:r>
            <a:endParaRPr lang="en-US" altLang="zh-CN" dirty="0"/>
          </a:p>
          <a:p>
            <a:r>
              <a:rPr lang="zh-CN" altLang="en-US" dirty="0"/>
              <a:t>课程通过介绍并训练学生掌握</a:t>
            </a:r>
            <a:r>
              <a:rPr lang="en-US" dirty="0">
                <a:solidFill>
                  <a:srgbClr val="FF0000"/>
                </a:solidFill>
              </a:rPr>
              <a:t>MATLAB</a:t>
            </a:r>
            <a:r>
              <a:rPr lang="zh-CN" altLang="en-US" dirty="0">
                <a:solidFill>
                  <a:srgbClr val="FF0000"/>
                </a:solidFill>
              </a:rPr>
              <a:t>软件工具</a:t>
            </a:r>
            <a:r>
              <a:rPr lang="zh-CN" altLang="en-US" dirty="0"/>
              <a:t>实现对</a:t>
            </a:r>
            <a:r>
              <a:rPr lang="zh-CN" altLang="en-US" dirty="0">
                <a:solidFill>
                  <a:schemeClr val="tx2"/>
                </a:solidFill>
              </a:rPr>
              <a:t>线性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zh-CN" altLang="en-US" dirty="0">
                <a:solidFill>
                  <a:schemeClr val="tx2"/>
                </a:solidFill>
              </a:rPr>
              <a:t>非线性方程（组）求解、约束问题优化求解、数据集统计分析、数据结果可视化分析、面向工程计算的基础编程</a:t>
            </a:r>
            <a:r>
              <a:rPr lang="zh-CN" altLang="en-US" dirty="0"/>
              <a:t>等方面的内容，培养面对不同复杂程度的工程问题是具备分析、建模，并选择合适工具进行求解的能力和素质。</a:t>
            </a:r>
            <a:endParaRPr lang="en-US" altLang="zh-CN" dirty="0"/>
          </a:p>
          <a:p>
            <a:r>
              <a:rPr lang="zh-CN" altLang="en-US" dirty="0"/>
              <a:t>先修课程：线性代数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F75FE-13A6-4FB4-B6B5-DCA41C6BFE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90963-3CD2-4BEB-8141-25D9C5F657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13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3C43-4AEE-4432-90E7-080260F1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学好本门课程的必要性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A6595-B2D8-4889-AA86-D63B80076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学好本门课程，可以有效帮助后续多门课程的学习</a:t>
            </a:r>
            <a:endParaRPr lang="en-US" altLang="zh-CN" dirty="0"/>
          </a:p>
          <a:p>
            <a:pPr lvl="1"/>
            <a:r>
              <a:rPr lang="zh-CN" altLang="en-US" dirty="0"/>
              <a:t>电子电路、通信原理、数字信号处理、数字音视频原理、通信原理实验、数字图像处理、多媒体建模与仿真，毕业设计（大概率）</a:t>
            </a:r>
            <a:r>
              <a:rPr lang="en-US" altLang="zh-CN" dirty="0"/>
              <a:t>…</a:t>
            </a:r>
          </a:p>
          <a:p>
            <a:pPr lvl="1"/>
            <a:r>
              <a:rPr lang="zh-CN" altLang="en-US" dirty="0"/>
              <a:t>纸上得来终觉浅，觉知此事要躬行！</a:t>
            </a:r>
            <a:endParaRPr lang="en-US" altLang="zh-CN" dirty="0"/>
          </a:p>
          <a:p>
            <a:pPr lvl="1"/>
            <a:r>
              <a:rPr lang="zh-CN" altLang="en-US" dirty="0"/>
              <a:t>问题建模、计算与仿真验证过程能使你深刻理解和掌握理论知识。</a:t>
            </a:r>
            <a:endParaRPr lang="en-US" altLang="zh-CN" dirty="0"/>
          </a:p>
          <a:p>
            <a:r>
              <a:rPr lang="zh-CN" altLang="en-US" dirty="0"/>
              <a:t>读研必备技能；（热门研究领域：大数据、人工智能、车联网、物联网</a:t>
            </a:r>
            <a:r>
              <a:rPr lang="en-US" altLang="zh-CN" dirty="0"/>
              <a:t>…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各种大赛脱颖而出的制胜利器。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BC159-5FB3-4439-A8E9-D00A2BBAE8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90963-3CD2-4BEB-8141-25D9C5F657D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1C49A-ACBA-4A42-AA85-F43FF059F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802" y="1558487"/>
            <a:ext cx="7083796" cy="49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9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DBDD-1D22-48E0-942E-8AB02F80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学习内容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A73B7-38AC-4CCF-A409-5F8E0324F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894FF-A5E6-4CFC-BF7C-3F1614A39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90963-3CD2-4BEB-8141-25D9C5F657D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A8BA4-175A-424F-AF8D-ADC8F205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567" y="995083"/>
            <a:ext cx="9246108" cy="513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5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41F79-AC55-47BE-81A0-79E0506D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考核方式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EED63-7B31-4C9B-953F-1994BCE36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平时成绩：</a:t>
            </a:r>
            <a:r>
              <a:rPr lang="en-US" altLang="zh-CN" dirty="0"/>
              <a:t>40%</a:t>
            </a:r>
          </a:p>
          <a:p>
            <a:r>
              <a:rPr lang="zh-CN" altLang="en-US" dirty="0"/>
              <a:t>期末测试：上机实操，</a:t>
            </a:r>
            <a:r>
              <a:rPr lang="en-US" altLang="zh-CN" dirty="0"/>
              <a:t>60% </a:t>
            </a:r>
            <a:r>
              <a:rPr lang="zh-CN" altLang="en-US" dirty="0"/>
              <a:t>（使用机房电脑，断网环境下进行，可带参考资料）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79454-91FA-4573-A3AD-BB018AF94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90963-3CD2-4BEB-8141-25D9C5F657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22F1-F874-48DB-9016-18DD1097F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MATLAB</a:t>
            </a:r>
            <a:r>
              <a:rPr lang="zh-CN" altLang="en-US" dirty="0"/>
              <a:t>软件获取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DE8E8-21F4-4ED5-B5E8-AC922BC33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4572"/>
            <a:ext cx="10972800" cy="5131082"/>
          </a:xfrm>
        </p:spPr>
        <p:txBody>
          <a:bodyPr/>
          <a:lstStyle/>
          <a:p>
            <a:r>
              <a:rPr lang="zh-CN" altLang="en-US" sz="2800" dirty="0"/>
              <a:t>登录北邮</a:t>
            </a:r>
            <a:r>
              <a:rPr lang="en-US" altLang="zh-CN" sz="2800" dirty="0"/>
              <a:t>VPN</a:t>
            </a:r>
            <a:r>
              <a:rPr lang="zh-CN" altLang="en-US" sz="2800" dirty="0"/>
              <a:t>：</a:t>
            </a:r>
            <a:r>
              <a:rPr lang="en-US" sz="2800" dirty="0">
                <a:hlinkClick r:id="rId2"/>
              </a:rPr>
              <a:t>https://vpn.bupt.edu.cn/global-protect/login.esp</a:t>
            </a:r>
            <a:endParaRPr lang="en-US" altLang="zh-CN" sz="2800" dirty="0"/>
          </a:p>
          <a:p>
            <a:r>
              <a:rPr lang="zh-CN" altLang="en-US" sz="2800" dirty="0"/>
              <a:t> 北邮信息门户</a:t>
            </a:r>
            <a:r>
              <a:rPr lang="en-US" altLang="zh-CN" sz="2800" dirty="0">
                <a:sym typeface="Wingdings" panose="05000000000000000000" pitchFamily="2" charset="2"/>
              </a:rPr>
              <a:t></a:t>
            </a:r>
            <a:r>
              <a:rPr lang="zh-CN" altLang="en-US" sz="2800" dirty="0">
                <a:sym typeface="Wingdings" panose="05000000000000000000" pitchFamily="2" charset="2"/>
              </a:rPr>
              <a:t>正版软件   </a:t>
            </a:r>
            <a:r>
              <a:rPr lang="zh-CN" alt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或</a:t>
            </a:r>
            <a:r>
              <a:rPr lang="zh-CN" altLang="en-US" sz="2800" dirty="0">
                <a:sym typeface="Wingdings" panose="05000000000000000000" pitchFamily="2" charset="2"/>
              </a:rPr>
              <a:t> 使用在线版</a:t>
            </a:r>
            <a:r>
              <a:rPr lang="en-US" sz="2800" dirty="0">
                <a:hlinkClick r:id="rId3"/>
              </a:rPr>
              <a:t>https://matlab.mathworks.com/</a:t>
            </a:r>
            <a:r>
              <a:rPr lang="zh-CN" altLang="en-US" sz="2800" dirty="0">
                <a:sym typeface="Wingdings" panose="05000000000000000000" pitchFamily="2" charset="2"/>
              </a:rPr>
              <a:t> （需提前注册）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40D91-A504-43CF-A68A-C4699A299A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90963-3CD2-4BEB-8141-25D9C5F657D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D513A-12EE-4A12-A123-D34AF5F9A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50" y="2468835"/>
            <a:ext cx="2271889" cy="3758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89136B-3F1D-4284-B5F8-D67C690F2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758" y="2454410"/>
            <a:ext cx="2898763" cy="330438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C53BE26-EF28-4B7B-812A-14BD6B643E98}"/>
              </a:ext>
            </a:extLst>
          </p:cNvPr>
          <p:cNvSpPr/>
          <p:nvPr/>
        </p:nvSpPr>
        <p:spPr bwMode="auto">
          <a:xfrm>
            <a:off x="2911366" y="3279227"/>
            <a:ext cx="588579" cy="725214"/>
          </a:xfrm>
          <a:prstGeom prst="rightArrow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华文细黑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3BEB6-A265-4C27-8EB8-E371A4BC8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1379" y="2775220"/>
            <a:ext cx="5217575" cy="2983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57A05E-6D53-4111-9CD6-4BFCF338D722}"/>
              </a:ext>
            </a:extLst>
          </p:cNvPr>
          <p:cNvSpPr txBox="1"/>
          <p:nvPr/>
        </p:nvSpPr>
        <p:spPr>
          <a:xfrm>
            <a:off x="8197258" y="4348107"/>
            <a:ext cx="353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在线版，需提前注册，载入较慢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054852"/>
      </p:ext>
    </p:extLst>
  </p:cSld>
  <p:clrMapOvr>
    <a:masterClrMapping/>
  </p:clrMapOvr>
</p:sld>
</file>

<file path=ppt/theme/theme1.xml><?xml version="1.0" encoding="utf-8"?>
<a:theme xmlns:a="http://schemas.openxmlformats.org/drawingml/2006/main" name="简单模板">
  <a:themeElements>
    <a:clrScheme name="蓝色调国外商务PPT模板 3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45AB7D"/>
      </a:accent2>
      <a:accent3>
        <a:srgbClr val="FFFFFF"/>
      </a:accent3>
      <a:accent4>
        <a:srgbClr val="122B6A"/>
      </a:accent4>
      <a:accent5>
        <a:srgbClr val="BDD8F1"/>
      </a:accent5>
      <a:accent6>
        <a:srgbClr val="3E9B71"/>
      </a:accent6>
      <a:hlink>
        <a:srgbClr val="9999FF"/>
      </a:hlink>
      <a:folHlink>
        <a:srgbClr val="969696"/>
      </a:folHlink>
    </a:clrScheme>
    <a:fontScheme name="蓝色调国外商务PPT模板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2"/>
            </a:gs>
            <a:gs pos="100000">
              <a:schemeClr val="accent2">
                <a:gamma/>
                <a:tint val="63529"/>
                <a:invGamma/>
              </a:schemeClr>
            </a:gs>
          </a:gsLst>
          <a:lin ang="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2"/>
            </a:gs>
            <a:gs pos="100000">
              <a:schemeClr val="accent2">
                <a:gamma/>
                <a:tint val="63529"/>
                <a:invGamma/>
              </a:schemeClr>
            </a:gs>
          </a:gsLst>
          <a:lin ang="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蓝色调国外商务PPT模板 1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蓝色调国外商务PPT模板 2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A096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蓝色调国外商务PPT模板 3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45AB7D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3E9B71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简单模板" id="{A561EDBC-4593-4664-9660-2EE466950790}" vid="{B52C737C-9AFE-48A6-9AE5-4BBBB094E2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简单模板</Template>
  <TotalTime>2116</TotalTime>
  <Words>1929</Words>
  <Application>Microsoft Office PowerPoint</Application>
  <PresentationFormat>宽屏</PresentationFormat>
  <Paragraphs>185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Arial Unicode MS</vt:lpstr>
      <vt:lpstr>等线</vt:lpstr>
      <vt:lpstr>黑体</vt:lpstr>
      <vt:lpstr>华文细黑</vt:lpstr>
      <vt:lpstr>楷体_GB2312</vt:lpstr>
      <vt:lpstr>宋体</vt:lpstr>
      <vt:lpstr>Arial</vt:lpstr>
      <vt:lpstr>Calibri</vt:lpstr>
      <vt:lpstr>Times New Roman</vt:lpstr>
      <vt:lpstr>Verdana</vt:lpstr>
      <vt:lpstr>Wingdings</vt:lpstr>
      <vt:lpstr>简单模板</vt:lpstr>
      <vt:lpstr>工程计算</vt:lpstr>
      <vt:lpstr>outline</vt:lpstr>
      <vt:lpstr>课程定位</vt:lpstr>
      <vt:lpstr>课程定位</vt:lpstr>
      <vt:lpstr>课程目的</vt:lpstr>
      <vt:lpstr>学好本门课程的必要性</vt:lpstr>
      <vt:lpstr>学习内容</vt:lpstr>
      <vt:lpstr>考核方式</vt:lpstr>
      <vt:lpstr>MATLAB软件获取</vt:lpstr>
      <vt:lpstr>MATLAB概述</vt:lpstr>
      <vt:lpstr>Matlab概述</vt:lpstr>
      <vt:lpstr>1.1  MATLAB简介-发展</vt:lpstr>
      <vt:lpstr>1.1  MATLAB简介-发展</vt:lpstr>
      <vt:lpstr>MATLAB简介</vt:lpstr>
      <vt:lpstr>1.2 MATLAB 的主要特点</vt:lpstr>
      <vt:lpstr>2 MATLAB的工作环境</vt:lpstr>
      <vt:lpstr>PowerPoint 演示文稿</vt:lpstr>
      <vt:lpstr>2.1 命令窗口(Command Window)</vt:lpstr>
      <vt:lpstr>PowerPoint 演示文稿</vt:lpstr>
      <vt:lpstr>运行函数和键入变量</vt:lpstr>
      <vt:lpstr>例  在命令窗口中输入不同的命令和数值，并查看其显示方式。</vt:lpstr>
      <vt:lpstr>2.2 历史命令（Command History）</vt:lpstr>
      <vt:lpstr>2.3  当前目录(Current Directory)</vt:lpstr>
      <vt:lpstr>2.4  工作空间（Workplace）</vt:lpstr>
      <vt:lpstr>内存变量查阅、删除的指令操作法</vt:lpstr>
      <vt:lpstr>2.5数组编辑器窗口（Array Editor）</vt:lpstr>
      <vt:lpstr>2.6  文件编辑/调试(Editor/debugger)</vt:lpstr>
      <vt:lpstr>3 Matlab帮助系统</vt:lpstr>
      <vt:lpstr>　在命令窗口查询帮助 　　</vt:lpstr>
      <vt:lpstr>模糊查询 　　</vt:lpstr>
      <vt:lpstr>第1章  Matlab概述</vt:lpstr>
      <vt:lpstr>MATLAB 通用命令</vt:lpstr>
      <vt:lpstr>课程小结</vt:lpstr>
      <vt:lpstr>几个实例演示</vt:lpstr>
      <vt:lpstr>第1章  Matlab概述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HWJ</dc:creator>
  <cp:lastModifiedBy>gladiator</cp:lastModifiedBy>
  <cp:revision>89</cp:revision>
  <dcterms:created xsi:type="dcterms:W3CDTF">2020-02-15T10:56:29Z</dcterms:created>
  <dcterms:modified xsi:type="dcterms:W3CDTF">2020-02-21T01:45:00Z</dcterms:modified>
</cp:coreProperties>
</file>